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14" r:id="rId2"/>
    <p:sldId id="2823" r:id="rId3"/>
    <p:sldId id="2854" r:id="rId4"/>
    <p:sldId id="2888" r:id="rId5"/>
    <p:sldId id="2878" r:id="rId6"/>
    <p:sldId id="2864" r:id="rId7"/>
    <p:sldId id="2892" r:id="rId8"/>
    <p:sldId id="2856" r:id="rId9"/>
    <p:sldId id="2891" r:id="rId10"/>
    <p:sldId id="2866" r:id="rId11"/>
    <p:sldId id="2871" r:id="rId12"/>
    <p:sldId id="2867" r:id="rId13"/>
    <p:sldId id="2870" r:id="rId14"/>
    <p:sldId id="2858" r:id="rId15"/>
    <p:sldId id="2869" r:id="rId16"/>
    <p:sldId id="2893" r:id="rId17"/>
    <p:sldId id="2894" r:id="rId18"/>
    <p:sldId id="2880" r:id="rId19"/>
    <p:sldId id="2879" r:id="rId20"/>
    <p:sldId id="2914" r:id="rId21"/>
    <p:sldId id="2895" r:id="rId22"/>
    <p:sldId id="2873" r:id="rId23"/>
    <p:sldId id="2897" r:id="rId24"/>
    <p:sldId id="2868" r:id="rId25"/>
    <p:sldId id="2898" r:id="rId26"/>
    <p:sldId id="2915" r:id="rId27"/>
    <p:sldId id="2899" r:id="rId28"/>
    <p:sldId id="2901" r:id="rId29"/>
    <p:sldId id="2902" r:id="rId30"/>
    <p:sldId id="2903" r:id="rId31"/>
    <p:sldId id="2872" r:id="rId32"/>
    <p:sldId id="2909" r:id="rId33"/>
    <p:sldId id="2874" r:id="rId34"/>
    <p:sldId id="2916" r:id="rId35"/>
    <p:sldId id="2906" r:id="rId36"/>
    <p:sldId id="2904" r:id="rId37"/>
    <p:sldId id="2905" r:id="rId38"/>
    <p:sldId id="2875" r:id="rId39"/>
    <p:sldId id="2885" r:id="rId40"/>
    <p:sldId id="2911" r:id="rId41"/>
    <p:sldId id="2912" r:id="rId42"/>
    <p:sldId id="2859" r:id="rId43"/>
    <p:sldId id="2876" r:id="rId44"/>
    <p:sldId id="2857" r:id="rId45"/>
    <p:sldId id="2917" r:id="rId46"/>
    <p:sldId id="2919" r:id="rId47"/>
    <p:sldId id="2921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93F"/>
    <a:srgbClr val="152E33"/>
    <a:srgbClr val="12BB9A"/>
    <a:srgbClr val="43B957"/>
    <a:srgbClr val="FF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400" b="0" i="0" u="none" strike="noStrike" baseline="0">
                <a:effectLst/>
              </a:rPr>
              <a:t>能量百分比与截止频率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Sheet1!$A$1:$Z$1</c:f>
              <c:numCache>
                <c:formatCode>General</c:formatCode>
                <c:ptCount val="2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  <c:pt idx="21">
                  <c:v>220</c:v>
                </c:pt>
                <c:pt idx="22">
                  <c:v>230</c:v>
                </c:pt>
                <c:pt idx="23">
                  <c:v>240</c:v>
                </c:pt>
                <c:pt idx="24">
                  <c:v>250</c:v>
                </c:pt>
                <c:pt idx="25">
                  <c:v>255</c:v>
                </c:pt>
              </c:numCache>
            </c:numRef>
          </c:cat>
          <c:val>
            <c:numRef>
              <c:f>Sheet1!$A$2:$Z$2</c:f>
              <c:numCache>
                <c:formatCode>General</c:formatCode>
                <c:ptCount val="26"/>
                <c:pt idx="0">
                  <c:v>1.84E-2</c:v>
                </c:pt>
                <c:pt idx="1">
                  <c:v>5.5399999999999998E-2</c:v>
                </c:pt>
                <c:pt idx="2">
                  <c:v>0.10440000000000001</c:v>
                </c:pt>
                <c:pt idx="3">
                  <c:v>0.16350000000000001</c:v>
                </c:pt>
                <c:pt idx="4">
                  <c:v>0.2316</c:v>
                </c:pt>
                <c:pt idx="5">
                  <c:v>0.30520000000000003</c:v>
                </c:pt>
                <c:pt idx="6">
                  <c:v>0.37919999999999998</c:v>
                </c:pt>
                <c:pt idx="7">
                  <c:v>0.45040000000000002</c:v>
                </c:pt>
                <c:pt idx="8">
                  <c:v>0.51729999999999998</c:v>
                </c:pt>
                <c:pt idx="9">
                  <c:v>0.57830000000000004</c:v>
                </c:pt>
                <c:pt idx="10">
                  <c:v>0.6321</c:v>
                </c:pt>
                <c:pt idx="11">
                  <c:v>0.6784</c:v>
                </c:pt>
                <c:pt idx="12">
                  <c:v>0.7177</c:v>
                </c:pt>
                <c:pt idx="13">
                  <c:v>0.75090000000000001</c:v>
                </c:pt>
                <c:pt idx="14">
                  <c:v>0.77910000000000001</c:v>
                </c:pt>
                <c:pt idx="15">
                  <c:v>0.80300000000000005</c:v>
                </c:pt>
                <c:pt idx="16">
                  <c:v>0.82340000000000002</c:v>
                </c:pt>
                <c:pt idx="17">
                  <c:v>0.84089999999999998</c:v>
                </c:pt>
                <c:pt idx="18">
                  <c:v>0.85599999999999998</c:v>
                </c:pt>
                <c:pt idx="19">
                  <c:v>0.86919999999999997</c:v>
                </c:pt>
                <c:pt idx="20">
                  <c:v>0.88060000000000005</c:v>
                </c:pt>
                <c:pt idx="21">
                  <c:v>0.89070000000000005</c:v>
                </c:pt>
                <c:pt idx="22">
                  <c:v>0.89949999999999997</c:v>
                </c:pt>
                <c:pt idx="23">
                  <c:v>0.9073</c:v>
                </c:pt>
                <c:pt idx="24">
                  <c:v>0.9143</c:v>
                </c:pt>
                <c:pt idx="25">
                  <c:v>0.91749999999999998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42-46BC-9852-A75DAC13DBD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92993688"/>
        <c:axId val="592997296"/>
      </c:lineChart>
      <c:catAx>
        <c:axId val="592993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截止频率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2997296"/>
        <c:crosses val="autoZero"/>
        <c:auto val="1"/>
        <c:lblAlgn val="ctr"/>
        <c:lblOffset val="100"/>
        <c:noMultiLvlLbl val="0"/>
      </c:catAx>
      <c:valAx>
        <c:axId val="59299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能量百分比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2993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2434F-A7F0-47D1-98FE-F8E8885CB481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CE90F-C023-4721-A081-19F87CCAE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3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以下是</a:t>
            </a:r>
            <a:r>
              <a:rPr lang="en-US" altLang="zh-CN" dirty="0"/>
              <a:t>5</a:t>
            </a:r>
            <a:r>
              <a:rPr lang="zh-CN" altLang="en-US" dirty="0"/>
              <a:t>个部分的介绍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E90F-C023-4721-A081-19F87CCAE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907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随着手机的兴起，人脸图像的</a:t>
            </a:r>
            <a:r>
              <a:rPr lang="en-US" altLang="zh-CN" dirty="0"/>
              <a:t>app</a:t>
            </a:r>
            <a:r>
              <a:rPr lang="zh-CN" altLang="en-US" dirty="0"/>
              <a:t>应运而生，如著名的</a:t>
            </a:r>
            <a:r>
              <a:rPr lang="en-US" altLang="zh-CN" dirty="0"/>
              <a:t>ins</a:t>
            </a:r>
            <a:r>
              <a:rPr lang="zh-CN" altLang="en-US" dirty="0"/>
              <a:t>和</a:t>
            </a:r>
            <a:r>
              <a:rPr lang="en-US" altLang="zh-CN" dirty="0" err="1"/>
              <a:t>prisma</a:t>
            </a:r>
            <a:r>
              <a:rPr lang="zh-CN" altLang="en-US" dirty="0"/>
              <a:t>；效果不理想风格迁移生硬，所以我动了自己设计念头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E90F-C023-4721-A081-19F87CCAE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14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E90F-C023-4721-A081-19F87CCAEB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7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E90F-C023-4721-A081-19F87CCAE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94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这么改不行的，想到迁移过程</a:t>
            </a:r>
            <a:r>
              <a:rPr lang="en-US" altLang="zh-CN" dirty="0"/>
              <a:t>1=&gt;2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E90F-C023-4721-A081-19F87CCAEB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389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E90F-C023-4721-A081-19F87CCAEBD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3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783A6-63E6-44A0-8717-45A12857B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06C419-AF4A-47DC-AAF9-A1FC473AD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C866C1-AF30-4915-9C1D-B4E697A8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EFBC97-1111-4AC0-AD13-F2149DF3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159FE7-61F9-443C-A176-BA1AD84F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88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FAC7D-283D-471C-A495-4A148128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3DD8F9-DC6E-4E4E-8877-24DA72038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C54F5-59DB-49F2-BED1-E886F6D5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54029-A95F-4D20-A46A-FDA8DD20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929A4E-8A9F-4956-AACF-2B776764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00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D70DFB-E80D-41FF-AE4A-80B48D644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89E8BA-D035-443C-91F2-DD4BDDCB1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040738-C47A-4DE9-8A69-F9F1A10D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E3DC2-0E27-4241-8BF1-FB7C4DBA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FA574-522E-4972-B0AC-9BCB3DDD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666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57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6DFF8-70D1-4D56-BB3B-97E9F92D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6A6A2-747C-460F-9B98-FDD3E384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6CDBC-5E18-4C8F-BBE9-3147E0CF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4826D3-2949-4E52-908F-DB0D9CD30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79636C-05E3-422A-B123-929762EA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83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7D7DA-8C2E-4091-99D5-88035EC4F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FF8299-37EA-45F9-A4D4-5DBDF6237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02403-0054-4DE8-B19A-D9142F93E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6EF739-76AA-4928-B7C1-896146B0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28C03-3064-4D31-83B8-6F2559D4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99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44DE5-3952-4EDA-B2D0-DD71CA5F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7190C-1B61-462B-8D71-C847E3D78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402BD8-07EF-4844-8AEA-46D82C6F3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DF85BE-DB30-4E36-96FA-4B1181C7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ADBEED-4570-42BB-9950-D2406B23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E40647-B4D4-465C-A9F0-6E794FCE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D9BA-10C0-4048-A0D2-5ECBE3F5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A15A6-5FE2-43CE-9727-7FF3B680D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B4C2BD-D5AE-4F70-9B9C-1BEFF3175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19FC7E-46D2-4154-AA7E-A53FE1758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77D1A7-51F3-4AE0-A32B-B7D383CAD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762797-4E35-4E1F-801B-16BBD8BF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A2FD5F-5C8A-4F71-9316-B2DA49C1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E0707F-810A-448A-A76F-B8147662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82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225FB-475B-41D1-9949-1D72C12A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582FC1-BA1F-4FEE-9A0A-90126D9DE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484BC4-1111-4B63-8DF5-42BB9BA2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225305-A4C7-4439-9CA7-EEF85D35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103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01E07B-F4BB-4A49-92B4-9077D638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8B4EBF-7E60-4C54-B62F-996CF973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1E870-D2C7-44F0-866D-4BFDDD81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75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04E70-BB3C-4999-BC73-F742DB13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FB217-05FF-4D36-9E14-6C39A7BE5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ED7237-2942-4526-9FFA-56215E10B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A0CF8B-5070-42DE-AA95-B1A19C71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B07641-0F93-4367-8DA1-F69E0EC13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3FB30C-7750-49C1-A9C2-64CA3840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2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082C3-CACD-47F8-988E-C4AB9793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87C843-2F9B-4DBF-B8B2-7025CC237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86AA1F-B0AF-4CA9-926A-B7141FFD8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BC5616-7D45-41F9-B3AB-3C7DB4A0A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F6AD88-FBEC-4137-B068-4EE77CEE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6AF063-6C62-4D18-B49D-DBA0CAC6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15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081463-1446-449D-9598-2C257013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FE6A29-21BA-4222-913A-7B962F7B0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522F2-6F32-423E-8108-01DA49CEB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851D1-1163-41BA-8C3D-DB63074EDC73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AE7A6E-F3F4-4E61-BB58-AE161D4D1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3F881B-F063-49E5-87E8-1CB6880BB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B679D-E5C9-48BA-A240-10482B549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7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ABE526F-1B3D-49F2-9431-F3EC74BF0E73}"/>
              </a:ext>
            </a:extLst>
          </p:cNvPr>
          <p:cNvSpPr/>
          <p:nvPr/>
        </p:nvSpPr>
        <p:spPr>
          <a:xfrm>
            <a:off x="9090836" y="4060105"/>
            <a:ext cx="2531029" cy="1928144"/>
          </a:xfrm>
          <a:prstGeom prst="rect">
            <a:avLst/>
          </a:prstGeom>
          <a:solidFill>
            <a:srgbClr val="12BB9A">
              <a:alpha val="80000"/>
            </a:srgbClr>
          </a:solidFill>
          <a:ln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82E347-7F4E-42E9-A162-5D83E8A4F1C4}"/>
              </a:ext>
            </a:extLst>
          </p:cNvPr>
          <p:cNvSpPr/>
          <p:nvPr/>
        </p:nvSpPr>
        <p:spPr bwMode="auto">
          <a:xfrm>
            <a:off x="0" y="0"/>
            <a:ext cx="12192000" cy="6826250"/>
          </a:xfrm>
          <a:prstGeom prst="rect">
            <a:avLst/>
          </a:prstGeom>
          <a:solidFill>
            <a:srgbClr val="152E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8ECD08-6E14-4548-B47F-AEED50D0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B191A"/>
              </a:clrFrom>
              <a:clrTo>
                <a:srgbClr val="7B191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7292">
                        <a14:foregroundMark x1="81979" y1="48750" x2="81979" y2="48750"/>
                        <a14:foregroundMark x1="82552" y1="34333" x2="82552" y2="37333"/>
                        <a14:foregroundMark x1="97292" y1="28583" x2="97292" y2="28583"/>
                        <a14:foregroundMark x1="81875" y1="97750" x2="81875" y2="97750"/>
                        <a14:backgroundMark x1="45052" y1="15000" x2="45052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"/>
            <a:ext cx="12192000" cy="6858000"/>
          </a:xfrm>
          <a:prstGeom prst="rect">
            <a:avLst/>
          </a:pr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47D5E18-2BD8-4F92-9C7A-82C3B3EAE046}"/>
              </a:ext>
            </a:extLst>
          </p:cNvPr>
          <p:cNvSpPr/>
          <p:nvPr/>
        </p:nvSpPr>
        <p:spPr>
          <a:xfrm>
            <a:off x="2625171" y="1834195"/>
            <a:ext cx="7293529" cy="3126109"/>
          </a:xfrm>
          <a:prstGeom prst="rect">
            <a:avLst/>
          </a:prstGeom>
          <a:solidFill>
            <a:srgbClr val="12BB9A">
              <a:alpha val="80000"/>
            </a:srgbClr>
          </a:solidFill>
          <a:ln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F74BD7-E277-420F-AD52-8A661BD6055F}"/>
              </a:ext>
            </a:extLst>
          </p:cNvPr>
          <p:cNvSpPr/>
          <p:nvPr/>
        </p:nvSpPr>
        <p:spPr>
          <a:xfrm>
            <a:off x="1835649" y="1281666"/>
            <a:ext cx="8476751" cy="409043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882953-D5B3-4733-BC01-02511011F04F}"/>
              </a:ext>
            </a:extLst>
          </p:cNvPr>
          <p:cNvSpPr txBox="1"/>
          <p:nvPr/>
        </p:nvSpPr>
        <p:spPr>
          <a:xfrm>
            <a:off x="2449234" y="2169946"/>
            <a:ext cx="729353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人脸风格迁移</a:t>
            </a:r>
            <a:endParaRPr lang="en-US" altLang="zh-CN" sz="6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的算法设计及系统实现</a:t>
            </a:r>
            <a:endParaRPr lang="zh-CN" altLang="en-US" sz="6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1DA48E-360E-4E07-A72D-C8A398C0989F}"/>
              </a:ext>
            </a:extLst>
          </p:cNvPr>
          <p:cNvSpPr txBox="1"/>
          <p:nvPr/>
        </p:nvSpPr>
        <p:spPr>
          <a:xfrm>
            <a:off x="6815455" y="4288991"/>
            <a:ext cx="3103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导师：潘巍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C21457-8587-40EA-9149-F587F61B5D5E}"/>
              </a:ext>
            </a:extLst>
          </p:cNvPr>
          <p:cNvSpPr txBox="1"/>
          <p:nvPr/>
        </p:nvSpPr>
        <p:spPr>
          <a:xfrm>
            <a:off x="3533679" y="4308694"/>
            <a:ext cx="3103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姓名：鲁致远</a:t>
            </a:r>
            <a:r>
              <a:rPr lang="zh-CN" altLang="en-US" sz="2000" dirty="0"/>
              <a:t>                   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58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21B4383-524C-46F6-A2D0-E8C638A64607}"/>
              </a:ext>
            </a:extLst>
          </p:cNvPr>
          <p:cNvSpPr/>
          <p:nvPr/>
        </p:nvSpPr>
        <p:spPr bwMode="auto">
          <a:xfrm>
            <a:off x="0" y="0"/>
            <a:ext cx="12192000" cy="6826250"/>
          </a:xfrm>
          <a:prstGeom prst="rect">
            <a:avLst/>
          </a:prstGeom>
          <a:solidFill>
            <a:srgbClr val="152E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F96846-6CBD-4AAD-BF64-6E967BB0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B191A"/>
              </a:clrFrom>
              <a:clrTo>
                <a:srgbClr val="7B191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7292">
                        <a14:foregroundMark x1="81979" y1="48750" x2="81979" y2="48750"/>
                        <a14:foregroundMark x1="82552" y1="34333" x2="82552" y2="37333"/>
                        <a14:foregroundMark x1="97292" y1="28583" x2="97292" y2="28583"/>
                        <a14:foregroundMark x1="81875" y1="97750" x2="81875" y2="97750"/>
                        <a14:backgroundMark x1="45052" y1="15000" x2="45052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346"/>
            <a:ext cx="12192000" cy="6858000"/>
          </a:xfrm>
          <a:prstGeom prst="rect">
            <a:avLst/>
          </a:prstGeom>
          <a:noFill/>
        </p:spPr>
      </p:pic>
      <p:sp>
        <p:nvSpPr>
          <p:cNvPr id="13" name="矩形 1">
            <a:extLst>
              <a:ext uri="{FF2B5EF4-FFF2-40B4-BE49-F238E27FC236}">
                <a16:creationId xmlns:a16="http://schemas.microsoft.com/office/drawing/2014/main" id="{B39DECD5-DA10-4E25-8629-A22ADD622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553"/>
            <a:ext cx="12192000" cy="7051943"/>
          </a:xfrm>
          <a:prstGeom prst="rect">
            <a:avLst/>
          </a:prstGeom>
          <a:solidFill>
            <a:srgbClr val="152E33">
              <a:alpha val="71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565084-54F0-47F6-9AFD-288AF02FA1E4}"/>
              </a:ext>
            </a:extLst>
          </p:cNvPr>
          <p:cNvSpPr/>
          <p:nvPr/>
        </p:nvSpPr>
        <p:spPr>
          <a:xfrm>
            <a:off x="3787402" y="2315192"/>
            <a:ext cx="8502169" cy="2820198"/>
          </a:xfrm>
          <a:prstGeom prst="rect">
            <a:avLst/>
          </a:prstGeom>
          <a:solidFill>
            <a:srgbClr val="12BB9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0F738C-F3AF-42D1-8E04-DA8261D209FE}"/>
              </a:ext>
            </a:extLst>
          </p:cNvPr>
          <p:cNvSpPr/>
          <p:nvPr/>
        </p:nvSpPr>
        <p:spPr>
          <a:xfrm>
            <a:off x="4094480" y="2631440"/>
            <a:ext cx="809752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EA7960-785E-46D0-8504-A8B9EB68350F}"/>
              </a:ext>
            </a:extLst>
          </p:cNvPr>
          <p:cNvSpPr/>
          <p:nvPr/>
        </p:nvSpPr>
        <p:spPr>
          <a:xfrm>
            <a:off x="0" y="2319360"/>
            <a:ext cx="1871542" cy="2820197"/>
          </a:xfrm>
          <a:prstGeom prst="rect">
            <a:avLst/>
          </a:prstGeom>
          <a:solidFill>
            <a:srgbClr val="12BB9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68512CD5-D5A4-4F25-87CF-DBC42E67C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92" y="2907179"/>
            <a:ext cx="1173296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多频增益</a:t>
            </a:r>
            <a:r>
              <a:rPr lang="zh-CN" altLang="en-US" sz="88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7A7228-18B0-4A0B-8CE9-CA8FFEEC681B}"/>
              </a:ext>
            </a:extLst>
          </p:cNvPr>
          <p:cNvSpPr txBox="1"/>
          <p:nvPr/>
        </p:nvSpPr>
        <p:spPr>
          <a:xfrm>
            <a:off x="1818289" y="2764220"/>
            <a:ext cx="26801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13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BF3B94-E8C8-49A6-8929-182D5D5FC23B}"/>
              </a:ext>
            </a:extLst>
          </p:cNvPr>
          <p:cNvSpPr/>
          <p:nvPr/>
        </p:nvSpPr>
        <p:spPr>
          <a:xfrm>
            <a:off x="0" y="2631440"/>
            <a:ext cx="167640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FEA9EA2-1F76-46C7-B6EE-BC3D9075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510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李海洋提出的多频增益算法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117600" y="1969529"/>
            <a:ext cx="1031780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迁移算法： 多频增益分析的风格迁移法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采用理想低通滤波  和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YUV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将风格图像与人脸图像分别分成六个不同频段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利用增益将风格信息迁移到对应频段再合成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D9F1B4-D461-47E3-A5E6-C38AC3728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92" t="71847" r="27290" b="13675"/>
          <a:stretch/>
        </p:blipFill>
        <p:spPr>
          <a:xfrm>
            <a:off x="1806581" y="2467855"/>
            <a:ext cx="7690624" cy="19379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6FE4C0-0F12-4BAF-8016-780DEA95F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95" t="55970" r="36615" b="33275"/>
          <a:stretch/>
        </p:blipFill>
        <p:spPr>
          <a:xfrm>
            <a:off x="4053464" y="3100826"/>
            <a:ext cx="3473492" cy="73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7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E9462617-2B31-4B18-A426-9631247E7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3A27548-A87E-4E74-AA02-0D6FA930507B}"/>
              </a:ext>
            </a:extLst>
          </p:cNvPr>
          <p:cNvSpPr/>
          <p:nvPr/>
        </p:nvSpPr>
        <p:spPr>
          <a:xfrm>
            <a:off x="7930266" y="2566038"/>
            <a:ext cx="3339335" cy="2455377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4C183A6-24DF-4FCF-9263-2187DCDB5270}"/>
              </a:ext>
            </a:extLst>
          </p:cNvPr>
          <p:cNvSpPr/>
          <p:nvPr/>
        </p:nvSpPr>
        <p:spPr>
          <a:xfrm>
            <a:off x="4079944" y="2605656"/>
            <a:ext cx="3339335" cy="2455377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45C8E5B-2754-4EC5-AAA0-3875BE0D8955}"/>
              </a:ext>
            </a:extLst>
          </p:cNvPr>
          <p:cNvSpPr/>
          <p:nvPr/>
        </p:nvSpPr>
        <p:spPr>
          <a:xfrm>
            <a:off x="534165" y="2594070"/>
            <a:ext cx="3339335" cy="2455377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算法复现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117600" y="1874728"/>
            <a:ext cx="103178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迁移算法： 多频增益分析的风格迁移法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153" name="图片 22">
            <a:extLst>
              <a:ext uri="{FF2B5EF4-FFF2-40B4-BE49-F238E27FC236}">
                <a16:creationId xmlns:a16="http://schemas.microsoft.com/office/drawing/2014/main" id="{C3524F8E-10C9-4DD9-A6B9-C4E9F2FA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895" y="2938889"/>
            <a:ext cx="3181432" cy="186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图片 29">
            <a:extLst>
              <a:ext uri="{FF2B5EF4-FFF2-40B4-BE49-F238E27FC236}">
                <a16:creationId xmlns:a16="http://schemas.microsoft.com/office/drawing/2014/main" id="{B12B11E2-C976-4A23-85FB-D81D8356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24654" r="11798" b="9625"/>
          <a:stretch>
            <a:fillRect/>
          </a:stretch>
        </p:blipFill>
        <p:spPr bwMode="auto">
          <a:xfrm>
            <a:off x="628718" y="2938889"/>
            <a:ext cx="3143407" cy="190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图片 245">
            <a:extLst>
              <a:ext uri="{FF2B5EF4-FFF2-40B4-BE49-F238E27FC236}">
                <a16:creationId xmlns:a16="http://schemas.microsoft.com/office/drawing/2014/main" id="{75C284A3-29B3-4EC3-9FAC-224F6433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6" t="25845" r="11111" b="11641"/>
          <a:stretch>
            <a:fillRect/>
          </a:stretch>
        </p:blipFill>
        <p:spPr bwMode="auto">
          <a:xfrm>
            <a:off x="7954154" y="2901878"/>
            <a:ext cx="3232132" cy="185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80">
            <a:extLst>
              <a:ext uri="{FF2B5EF4-FFF2-40B4-BE49-F238E27FC236}">
                <a16:creationId xmlns:a16="http://schemas.microsoft.com/office/drawing/2014/main" id="{60F614FE-05EB-41F7-A4E8-F07A3B4F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677" y="5736245"/>
            <a:ext cx="2249487" cy="65088"/>
          </a:xfrm>
          <a:prstGeom prst="rect">
            <a:avLst/>
          </a:prstGeom>
          <a:solidFill>
            <a:srgbClr val="152E33"/>
          </a:solidFill>
          <a:ln>
            <a:solidFill>
              <a:srgbClr val="152E33"/>
            </a:solidFill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27" name="Rectangle 80">
            <a:extLst>
              <a:ext uri="{FF2B5EF4-FFF2-40B4-BE49-F238E27FC236}">
                <a16:creationId xmlns:a16="http://schemas.microsoft.com/office/drawing/2014/main" id="{B2E3533C-CBAC-4AC6-BB2B-9132BC5C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667" y="5801333"/>
            <a:ext cx="2249487" cy="65088"/>
          </a:xfrm>
          <a:prstGeom prst="rect">
            <a:avLst/>
          </a:prstGeom>
          <a:solidFill>
            <a:srgbClr val="152E33"/>
          </a:solidFill>
          <a:ln>
            <a:solidFill>
              <a:srgbClr val="152E33"/>
            </a:solidFill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753E0B34-B38D-463B-8A7A-BE8DBDFD0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172" y="5801333"/>
            <a:ext cx="2249487" cy="65088"/>
          </a:xfrm>
          <a:prstGeom prst="rect">
            <a:avLst/>
          </a:prstGeom>
          <a:solidFill>
            <a:srgbClr val="152E33"/>
          </a:solidFill>
          <a:ln>
            <a:solidFill>
              <a:srgbClr val="152E33"/>
            </a:solidFill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bg-BG" altLang="en-US" sz="1800">
              <a:solidFill>
                <a:srgbClr val="1CBB9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171CEB7-9F65-4980-9A0B-609DA66A69DC}"/>
              </a:ext>
            </a:extLst>
          </p:cNvPr>
          <p:cNvSpPr/>
          <p:nvPr/>
        </p:nvSpPr>
        <p:spPr>
          <a:xfrm>
            <a:off x="1201278" y="5127834"/>
            <a:ext cx="2085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人脸图像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2019A78-D33D-48FC-A04D-E7414FE42843}"/>
              </a:ext>
            </a:extLst>
          </p:cNvPr>
          <p:cNvSpPr/>
          <p:nvPr/>
        </p:nvSpPr>
        <p:spPr>
          <a:xfrm>
            <a:off x="4951273" y="5190341"/>
            <a:ext cx="2085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风格图像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8819FEA-542D-4E9A-8D09-161369735243}"/>
              </a:ext>
            </a:extLst>
          </p:cNvPr>
          <p:cNvSpPr/>
          <p:nvPr/>
        </p:nvSpPr>
        <p:spPr>
          <a:xfrm>
            <a:off x="8278527" y="5149764"/>
            <a:ext cx="314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多频增益迁移图像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CA4BDE9-C8DA-442D-88F1-34540FE5EBFD}"/>
              </a:ext>
            </a:extLst>
          </p:cNvPr>
          <p:cNvSpPr/>
          <p:nvPr/>
        </p:nvSpPr>
        <p:spPr>
          <a:xfrm>
            <a:off x="6907253" y="3909336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90B716-9AE4-436F-B9D2-02B44B24B6E0}"/>
              </a:ext>
            </a:extLst>
          </p:cNvPr>
          <p:cNvSpPr/>
          <p:nvPr/>
        </p:nvSpPr>
        <p:spPr>
          <a:xfrm>
            <a:off x="10515600" y="2007629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B061546-D1BB-4831-A015-9D954C3C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实验结果分析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2007629"/>
            <a:ext cx="103178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多频增益分析的风格迁移法的缺点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合成图像产生偏色现象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图像变得模糊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风格迁移与人脸图像产生严重干扰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245">
            <a:extLst>
              <a:ext uri="{FF2B5EF4-FFF2-40B4-BE49-F238E27FC236}">
                <a16:creationId xmlns:a16="http://schemas.microsoft.com/office/drawing/2014/main" id="{7A2065FA-2DCF-4447-B06A-0D4F485A1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6" t="25845" r="11111" b="11641"/>
          <a:stretch>
            <a:fillRect/>
          </a:stretch>
        </p:blipFill>
        <p:spPr bwMode="auto">
          <a:xfrm>
            <a:off x="7182033" y="2233407"/>
            <a:ext cx="4176387" cy="239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90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21B4383-524C-46F6-A2D0-E8C638A64607}"/>
              </a:ext>
            </a:extLst>
          </p:cNvPr>
          <p:cNvSpPr/>
          <p:nvPr/>
        </p:nvSpPr>
        <p:spPr bwMode="auto">
          <a:xfrm>
            <a:off x="0" y="0"/>
            <a:ext cx="12192000" cy="6826250"/>
          </a:xfrm>
          <a:prstGeom prst="rect">
            <a:avLst/>
          </a:prstGeom>
          <a:solidFill>
            <a:srgbClr val="152E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F96846-6CBD-4AAD-BF64-6E967BB0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B191A"/>
              </a:clrFrom>
              <a:clrTo>
                <a:srgbClr val="7B191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7292">
                        <a14:foregroundMark x1="81979" y1="48750" x2="81979" y2="48750"/>
                        <a14:foregroundMark x1="82552" y1="34333" x2="82552" y2="37333"/>
                        <a14:foregroundMark x1="97292" y1="28583" x2="97292" y2="28583"/>
                        <a14:foregroundMark x1="81875" y1="97750" x2="81875" y2="97750"/>
                        <a14:backgroundMark x1="45052" y1="15000" x2="45052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346"/>
            <a:ext cx="12192000" cy="6858000"/>
          </a:xfrm>
          <a:prstGeom prst="rect">
            <a:avLst/>
          </a:prstGeom>
          <a:noFill/>
        </p:spPr>
      </p:pic>
      <p:sp>
        <p:nvSpPr>
          <p:cNvPr id="13" name="矩形 1">
            <a:extLst>
              <a:ext uri="{FF2B5EF4-FFF2-40B4-BE49-F238E27FC236}">
                <a16:creationId xmlns:a16="http://schemas.microsoft.com/office/drawing/2014/main" id="{B39DECD5-DA10-4E25-8629-A22ADD622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553"/>
            <a:ext cx="12192000" cy="7051943"/>
          </a:xfrm>
          <a:prstGeom prst="rect">
            <a:avLst/>
          </a:prstGeom>
          <a:solidFill>
            <a:srgbClr val="152E33">
              <a:alpha val="71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565084-54F0-47F6-9AFD-288AF02FA1E4}"/>
              </a:ext>
            </a:extLst>
          </p:cNvPr>
          <p:cNvSpPr/>
          <p:nvPr/>
        </p:nvSpPr>
        <p:spPr>
          <a:xfrm>
            <a:off x="3787402" y="2315192"/>
            <a:ext cx="8502169" cy="2820198"/>
          </a:xfrm>
          <a:prstGeom prst="rect">
            <a:avLst/>
          </a:prstGeom>
          <a:solidFill>
            <a:srgbClr val="12BB9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0F738C-F3AF-42D1-8E04-DA8261D209FE}"/>
              </a:ext>
            </a:extLst>
          </p:cNvPr>
          <p:cNvSpPr/>
          <p:nvPr/>
        </p:nvSpPr>
        <p:spPr>
          <a:xfrm>
            <a:off x="4094480" y="2631440"/>
            <a:ext cx="809752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EA7960-785E-46D0-8504-A8B9EB68350F}"/>
              </a:ext>
            </a:extLst>
          </p:cNvPr>
          <p:cNvSpPr/>
          <p:nvPr/>
        </p:nvSpPr>
        <p:spPr>
          <a:xfrm>
            <a:off x="0" y="2319360"/>
            <a:ext cx="1871542" cy="2820197"/>
          </a:xfrm>
          <a:prstGeom prst="rect">
            <a:avLst/>
          </a:prstGeom>
          <a:solidFill>
            <a:srgbClr val="12BB9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68512CD5-D5A4-4F25-87CF-DBC42E67C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92" y="2907179"/>
            <a:ext cx="1173296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88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本文改进方法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7A7228-18B0-4A0B-8CE9-CA8FFEEC681B}"/>
              </a:ext>
            </a:extLst>
          </p:cNvPr>
          <p:cNvSpPr txBox="1"/>
          <p:nvPr/>
        </p:nvSpPr>
        <p:spPr>
          <a:xfrm>
            <a:off x="1818289" y="2764220"/>
            <a:ext cx="26801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13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BF3B94-E8C8-49A6-8929-182D5D5FC23B}"/>
              </a:ext>
            </a:extLst>
          </p:cNvPr>
          <p:cNvSpPr/>
          <p:nvPr/>
        </p:nvSpPr>
        <p:spPr>
          <a:xfrm>
            <a:off x="0" y="2631440"/>
            <a:ext cx="167640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5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F729A54-3FB8-438D-8CDC-533E5080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805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本文改进方法</a:t>
            </a:r>
            <a:r>
              <a:rPr lang="en-US" altLang="zh-CN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117600" y="1874728"/>
            <a:ext cx="10317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改进：滤波器变成高斯低通滤波、色彩模型变为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HSV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、补偿</a:t>
            </a:r>
            <a:r>
              <a:rPr lang="el-GR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ε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D869AD-09EE-4E83-A267-74898C5C7062}"/>
              </a:ext>
            </a:extLst>
          </p:cNvPr>
          <p:cNvGrpSpPr/>
          <p:nvPr/>
        </p:nvGrpSpPr>
        <p:grpSpPr>
          <a:xfrm>
            <a:off x="254606" y="2652460"/>
            <a:ext cx="3575053" cy="3312344"/>
            <a:chOff x="7851306" y="2554077"/>
            <a:chExt cx="3575053" cy="331234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3A27548-A87E-4E74-AA02-0D6FA930507B}"/>
                </a:ext>
              </a:extLst>
            </p:cNvPr>
            <p:cNvSpPr/>
            <p:nvPr/>
          </p:nvSpPr>
          <p:spPr>
            <a:xfrm>
              <a:off x="7851306" y="2554077"/>
              <a:ext cx="3496093" cy="2605697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6151" name="图片 245">
              <a:extLst>
                <a:ext uri="{FF2B5EF4-FFF2-40B4-BE49-F238E27FC236}">
                  <a16:creationId xmlns:a16="http://schemas.microsoft.com/office/drawing/2014/main" id="{75C284A3-29B3-4EC3-9FAC-224F64339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6" t="25845" r="11111" b="11641"/>
            <a:stretch>
              <a:fillRect/>
            </a:stretch>
          </p:blipFill>
          <p:spPr bwMode="auto">
            <a:xfrm>
              <a:off x="7954154" y="2901878"/>
              <a:ext cx="3232132" cy="1850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80">
              <a:extLst>
                <a:ext uri="{FF2B5EF4-FFF2-40B4-BE49-F238E27FC236}">
                  <a16:creationId xmlns:a16="http://schemas.microsoft.com/office/drawing/2014/main" id="{B2E3533C-CBAC-4AC6-BB2B-9132BC5C6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667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819FEA-542D-4E9A-8D09-161369735243}"/>
                </a:ext>
              </a:extLst>
            </p:cNvPr>
            <p:cNvSpPr/>
            <p:nvPr/>
          </p:nvSpPr>
          <p:spPr>
            <a:xfrm>
              <a:off x="8278527" y="5149764"/>
              <a:ext cx="31478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多频增益迁移图像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47E3D-AA2B-4F8B-9F22-15F803FFE8B7}"/>
              </a:ext>
            </a:extLst>
          </p:cNvPr>
          <p:cNvGrpSpPr/>
          <p:nvPr/>
        </p:nvGrpSpPr>
        <p:grpSpPr>
          <a:xfrm>
            <a:off x="3969441" y="2685433"/>
            <a:ext cx="3637478" cy="3215458"/>
            <a:chOff x="450850" y="2585875"/>
            <a:chExt cx="3637478" cy="321545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45C8E5B-2754-4EC5-AAA0-3875BE0D8955}"/>
                </a:ext>
              </a:extLst>
            </p:cNvPr>
            <p:cNvSpPr/>
            <p:nvPr/>
          </p:nvSpPr>
          <p:spPr>
            <a:xfrm>
              <a:off x="450850" y="2585875"/>
              <a:ext cx="3496093" cy="2533764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Rectangle 80">
              <a:extLst>
                <a:ext uri="{FF2B5EF4-FFF2-40B4-BE49-F238E27FC236}">
                  <a16:creationId xmlns:a16="http://schemas.microsoft.com/office/drawing/2014/main" id="{60F614FE-05EB-41F7-A4E8-F07A3B4F8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677" y="5736245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171CEB7-9F65-4980-9A0B-609DA66A69DC}"/>
                </a:ext>
              </a:extLst>
            </p:cNvPr>
            <p:cNvSpPr/>
            <p:nvPr/>
          </p:nvSpPr>
          <p:spPr>
            <a:xfrm>
              <a:off x="659329" y="5127834"/>
              <a:ext cx="34289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高斯低</a:t>
              </a:r>
              <a:r>
                <a:rPr lang="zh-CN" altLang="en-US" sz="280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通滤波，</a:t>
              </a:r>
              <a:r>
                <a:rPr lang="en-US" altLang="zh-CN" sz="280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HSV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750D308-AF02-4F1F-A16D-746968EDB486}"/>
                </a:ext>
              </a:extLst>
            </p:cNvPr>
            <p:cNvPicPr/>
            <p:nvPr/>
          </p:nvPicPr>
          <p:blipFill rotWithShape="1">
            <a:blip r:embed="rId4"/>
            <a:srcRect l="11183" t="25298" r="10829" b="11860"/>
            <a:stretch/>
          </p:blipFill>
          <p:spPr bwMode="auto">
            <a:xfrm>
              <a:off x="534165" y="2930183"/>
              <a:ext cx="3339335" cy="189668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2EF0B2-3EF6-4E63-856D-27A794C1DA9E}"/>
              </a:ext>
            </a:extLst>
          </p:cNvPr>
          <p:cNvGrpSpPr/>
          <p:nvPr/>
        </p:nvGrpSpPr>
        <p:grpSpPr>
          <a:xfrm>
            <a:off x="7606919" y="2697291"/>
            <a:ext cx="3663459" cy="3248907"/>
            <a:chOff x="3914917" y="2617514"/>
            <a:chExt cx="3663459" cy="324890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4C183A6-24DF-4FCF-9263-2187DCDB5270}"/>
                </a:ext>
              </a:extLst>
            </p:cNvPr>
            <p:cNvSpPr/>
            <p:nvPr/>
          </p:nvSpPr>
          <p:spPr>
            <a:xfrm>
              <a:off x="3914917" y="2617514"/>
              <a:ext cx="3663459" cy="2496913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Rectangle 80">
              <a:extLst>
                <a:ext uri="{FF2B5EF4-FFF2-40B4-BE49-F238E27FC236}">
                  <a16:creationId xmlns:a16="http://schemas.microsoft.com/office/drawing/2014/main" id="{753E0B34-B38D-463B-8A7A-BE8DBDFD0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172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2019A78-D33D-48FC-A04D-E7414FE42843}"/>
                </a:ext>
              </a:extLst>
            </p:cNvPr>
            <p:cNvSpPr/>
            <p:nvPr/>
          </p:nvSpPr>
          <p:spPr>
            <a:xfrm>
              <a:off x="4368302" y="5190341"/>
              <a:ext cx="29376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进一步改进</a:t>
              </a:r>
              <a:r>
                <a:rPr lang="el-GR" altLang="zh-CN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ε</a:t>
              </a:r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图像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EDED48E-4B80-457A-81DA-39407219A7C8}"/>
                </a:ext>
              </a:extLst>
            </p:cNvPr>
            <p:cNvPicPr/>
            <p:nvPr/>
          </p:nvPicPr>
          <p:blipFill rotWithShape="1">
            <a:blip r:embed="rId5"/>
            <a:srcRect l="11361" t="24066" r="10247" b="11452"/>
            <a:stretch/>
          </p:blipFill>
          <p:spPr bwMode="auto">
            <a:xfrm>
              <a:off x="4097713" y="2901878"/>
              <a:ext cx="3363224" cy="19533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20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F729A54-3FB8-438D-8CDC-533E5080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805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本文改进方法</a:t>
            </a:r>
            <a:r>
              <a:rPr lang="en-US" altLang="zh-CN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117600" y="1874728"/>
            <a:ext cx="10317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改进：滤波器变成高斯低通滤波、色彩模型变为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HSV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、补偿</a:t>
            </a:r>
            <a:r>
              <a:rPr lang="el-GR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ε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D869AD-09EE-4E83-A267-74898C5C7062}"/>
              </a:ext>
            </a:extLst>
          </p:cNvPr>
          <p:cNvGrpSpPr/>
          <p:nvPr/>
        </p:nvGrpSpPr>
        <p:grpSpPr>
          <a:xfrm>
            <a:off x="254607" y="3311090"/>
            <a:ext cx="2796602" cy="2653713"/>
            <a:chOff x="7851306" y="2554077"/>
            <a:chExt cx="3575053" cy="331234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3A27548-A87E-4E74-AA02-0D6FA930507B}"/>
                </a:ext>
              </a:extLst>
            </p:cNvPr>
            <p:cNvSpPr/>
            <p:nvPr/>
          </p:nvSpPr>
          <p:spPr>
            <a:xfrm>
              <a:off x="7851306" y="2554077"/>
              <a:ext cx="3496093" cy="2605697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6151" name="图片 245">
              <a:extLst>
                <a:ext uri="{FF2B5EF4-FFF2-40B4-BE49-F238E27FC236}">
                  <a16:creationId xmlns:a16="http://schemas.microsoft.com/office/drawing/2014/main" id="{75C284A3-29B3-4EC3-9FAC-224F64339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6" t="25845" r="11111" b="11641"/>
            <a:stretch>
              <a:fillRect/>
            </a:stretch>
          </p:blipFill>
          <p:spPr bwMode="auto">
            <a:xfrm>
              <a:off x="7954154" y="2901878"/>
              <a:ext cx="3232132" cy="1850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80">
              <a:extLst>
                <a:ext uri="{FF2B5EF4-FFF2-40B4-BE49-F238E27FC236}">
                  <a16:creationId xmlns:a16="http://schemas.microsoft.com/office/drawing/2014/main" id="{B2E3533C-CBAC-4AC6-BB2B-9132BC5C6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667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819FEA-542D-4E9A-8D09-161369735243}"/>
                </a:ext>
              </a:extLst>
            </p:cNvPr>
            <p:cNvSpPr/>
            <p:nvPr/>
          </p:nvSpPr>
          <p:spPr>
            <a:xfrm>
              <a:off x="8278527" y="5149764"/>
              <a:ext cx="3147832" cy="49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多频增益迁移图像</a:t>
              </a:r>
              <a:endParaRPr lang="en-US" altLang="zh-CN" sz="20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47E3D-AA2B-4F8B-9F22-15F803FFE8B7}"/>
              </a:ext>
            </a:extLst>
          </p:cNvPr>
          <p:cNvGrpSpPr/>
          <p:nvPr/>
        </p:nvGrpSpPr>
        <p:grpSpPr>
          <a:xfrm>
            <a:off x="3172444" y="1447792"/>
            <a:ext cx="5898630" cy="4802694"/>
            <a:chOff x="450850" y="2585875"/>
            <a:chExt cx="4086129" cy="321545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45C8E5B-2754-4EC5-AAA0-3875BE0D8955}"/>
                </a:ext>
              </a:extLst>
            </p:cNvPr>
            <p:cNvSpPr/>
            <p:nvPr/>
          </p:nvSpPr>
          <p:spPr>
            <a:xfrm>
              <a:off x="450850" y="2585875"/>
              <a:ext cx="3496093" cy="2533764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Rectangle 80">
              <a:extLst>
                <a:ext uri="{FF2B5EF4-FFF2-40B4-BE49-F238E27FC236}">
                  <a16:creationId xmlns:a16="http://schemas.microsoft.com/office/drawing/2014/main" id="{60F614FE-05EB-41F7-A4E8-F07A3B4F8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677" y="5736245"/>
              <a:ext cx="2249487" cy="65088"/>
            </a:xfrm>
            <a:prstGeom prst="rect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171CEB7-9F65-4980-9A0B-609DA66A69DC}"/>
                </a:ext>
              </a:extLst>
            </p:cNvPr>
            <p:cNvSpPr/>
            <p:nvPr/>
          </p:nvSpPr>
          <p:spPr>
            <a:xfrm>
              <a:off x="1107980" y="5208627"/>
              <a:ext cx="3428999" cy="350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高斯低通</a:t>
              </a:r>
              <a:r>
                <a:rPr lang="en-US" altLang="zh-CN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lang="zh-CN" altLang="en-US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滤波</a:t>
              </a:r>
              <a:r>
                <a:rPr lang="en-US" altLang="zh-CN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HSV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750D308-AF02-4F1F-A16D-746968EDB486}"/>
                </a:ext>
              </a:extLst>
            </p:cNvPr>
            <p:cNvPicPr/>
            <p:nvPr/>
          </p:nvPicPr>
          <p:blipFill rotWithShape="1">
            <a:blip r:embed="rId4"/>
            <a:srcRect l="11183" t="25298" r="10829" b="11860"/>
            <a:stretch/>
          </p:blipFill>
          <p:spPr bwMode="auto">
            <a:xfrm>
              <a:off x="534165" y="2930183"/>
              <a:ext cx="3339335" cy="189668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2EF0B2-3EF6-4E63-856D-27A794C1DA9E}"/>
              </a:ext>
            </a:extLst>
          </p:cNvPr>
          <p:cNvGrpSpPr/>
          <p:nvPr/>
        </p:nvGrpSpPr>
        <p:grpSpPr>
          <a:xfrm>
            <a:off x="8364354" y="3429000"/>
            <a:ext cx="2906024" cy="2517198"/>
            <a:chOff x="3914917" y="2617514"/>
            <a:chExt cx="3663459" cy="324890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4C183A6-24DF-4FCF-9263-2187DCDB5270}"/>
                </a:ext>
              </a:extLst>
            </p:cNvPr>
            <p:cNvSpPr/>
            <p:nvPr/>
          </p:nvSpPr>
          <p:spPr>
            <a:xfrm>
              <a:off x="3914917" y="2617514"/>
              <a:ext cx="3663459" cy="2496913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Rectangle 80">
              <a:extLst>
                <a:ext uri="{FF2B5EF4-FFF2-40B4-BE49-F238E27FC236}">
                  <a16:creationId xmlns:a16="http://schemas.microsoft.com/office/drawing/2014/main" id="{753E0B34-B38D-463B-8A7A-BE8DBDFD0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172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2019A78-D33D-48FC-A04D-E7414FE42843}"/>
                </a:ext>
              </a:extLst>
            </p:cNvPr>
            <p:cNvSpPr/>
            <p:nvPr/>
          </p:nvSpPr>
          <p:spPr>
            <a:xfrm>
              <a:off x="4368302" y="5190340"/>
              <a:ext cx="2937603" cy="5164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进一步改进</a:t>
              </a:r>
              <a:r>
                <a:rPr lang="el-GR" altLang="zh-CN" sz="20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ε</a:t>
              </a:r>
              <a:r>
                <a:rPr lang="zh-CN" altLang="en-US" sz="20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图像</a:t>
              </a:r>
              <a:endParaRPr lang="en-US" altLang="zh-CN" sz="20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EDED48E-4B80-457A-81DA-39407219A7C8}"/>
                </a:ext>
              </a:extLst>
            </p:cNvPr>
            <p:cNvPicPr/>
            <p:nvPr/>
          </p:nvPicPr>
          <p:blipFill rotWithShape="1">
            <a:blip r:embed="rId5"/>
            <a:srcRect l="11361" t="24066" r="10247" b="11452"/>
            <a:stretch/>
          </p:blipFill>
          <p:spPr bwMode="auto">
            <a:xfrm>
              <a:off x="4097713" y="2901878"/>
              <a:ext cx="3363224" cy="19533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30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F729A54-3FB8-438D-8CDC-533E5080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805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本文改进方法</a:t>
            </a:r>
            <a:r>
              <a:rPr lang="en-US" altLang="zh-CN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117600" y="1874728"/>
            <a:ext cx="10317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改进：滤波器变成高斯低通滤波、色彩模型变为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HSV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、补偿</a:t>
            </a:r>
            <a:r>
              <a:rPr lang="el-GR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ε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D869AD-09EE-4E83-A267-74898C5C7062}"/>
              </a:ext>
            </a:extLst>
          </p:cNvPr>
          <p:cNvGrpSpPr/>
          <p:nvPr/>
        </p:nvGrpSpPr>
        <p:grpSpPr>
          <a:xfrm>
            <a:off x="254606" y="3713062"/>
            <a:ext cx="2105731" cy="2251742"/>
            <a:chOff x="7851306" y="2554077"/>
            <a:chExt cx="3575053" cy="331234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3A27548-A87E-4E74-AA02-0D6FA930507B}"/>
                </a:ext>
              </a:extLst>
            </p:cNvPr>
            <p:cNvSpPr/>
            <p:nvPr/>
          </p:nvSpPr>
          <p:spPr>
            <a:xfrm>
              <a:off x="7851306" y="2554077"/>
              <a:ext cx="3496093" cy="2605697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6151" name="图片 245">
              <a:extLst>
                <a:ext uri="{FF2B5EF4-FFF2-40B4-BE49-F238E27FC236}">
                  <a16:creationId xmlns:a16="http://schemas.microsoft.com/office/drawing/2014/main" id="{75C284A3-29B3-4EC3-9FAC-224F64339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6" t="25845" r="11111" b="11641"/>
            <a:stretch>
              <a:fillRect/>
            </a:stretch>
          </p:blipFill>
          <p:spPr bwMode="auto">
            <a:xfrm>
              <a:off x="7954154" y="2901878"/>
              <a:ext cx="3232132" cy="1850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80">
              <a:extLst>
                <a:ext uri="{FF2B5EF4-FFF2-40B4-BE49-F238E27FC236}">
                  <a16:creationId xmlns:a16="http://schemas.microsoft.com/office/drawing/2014/main" id="{B2E3533C-CBAC-4AC6-BB2B-9132BC5C6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667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819FEA-542D-4E9A-8D09-161369735243}"/>
                </a:ext>
              </a:extLst>
            </p:cNvPr>
            <p:cNvSpPr/>
            <p:nvPr/>
          </p:nvSpPr>
          <p:spPr>
            <a:xfrm>
              <a:off x="8278527" y="5149764"/>
              <a:ext cx="3147832" cy="4980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多频增益迁移图像</a:t>
              </a:r>
              <a:endParaRPr lang="en-US" altLang="zh-CN" sz="16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47E3D-AA2B-4F8B-9F22-15F803FFE8B7}"/>
              </a:ext>
            </a:extLst>
          </p:cNvPr>
          <p:cNvGrpSpPr/>
          <p:nvPr/>
        </p:nvGrpSpPr>
        <p:grpSpPr>
          <a:xfrm>
            <a:off x="2778961" y="3822286"/>
            <a:ext cx="2431359" cy="2024200"/>
            <a:chOff x="450850" y="2585875"/>
            <a:chExt cx="3637478" cy="321545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45C8E5B-2754-4EC5-AAA0-3875BE0D8955}"/>
                </a:ext>
              </a:extLst>
            </p:cNvPr>
            <p:cNvSpPr/>
            <p:nvPr/>
          </p:nvSpPr>
          <p:spPr>
            <a:xfrm>
              <a:off x="450850" y="2585875"/>
              <a:ext cx="3496093" cy="2533764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Rectangle 80">
              <a:extLst>
                <a:ext uri="{FF2B5EF4-FFF2-40B4-BE49-F238E27FC236}">
                  <a16:creationId xmlns:a16="http://schemas.microsoft.com/office/drawing/2014/main" id="{60F614FE-05EB-41F7-A4E8-F07A3B4F8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677" y="5736245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171CEB7-9F65-4980-9A0B-609DA66A69DC}"/>
                </a:ext>
              </a:extLst>
            </p:cNvPr>
            <p:cNvSpPr/>
            <p:nvPr/>
          </p:nvSpPr>
          <p:spPr>
            <a:xfrm>
              <a:off x="659329" y="5127834"/>
              <a:ext cx="3428999" cy="58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高斯低通</a:t>
              </a:r>
              <a:r>
                <a:rPr lang="en-US" altLang="zh-CN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lang="zh-CN" altLang="en-US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滤波</a:t>
              </a:r>
              <a:r>
                <a:rPr lang="en-US" altLang="zh-CN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HSV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750D308-AF02-4F1F-A16D-746968EDB486}"/>
                </a:ext>
              </a:extLst>
            </p:cNvPr>
            <p:cNvPicPr/>
            <p:nvPr/>
          </p:nvPicPr>
          <p:blipFill rotWithShape="1">
            <a:blip r:embed="rId5"/>
            <a:srcRect l="11183" t="25298" r="10829" b="11860"/>
            <a:stretch/>
          </p:blipFill>
          <p:spPr bwMode="auto">
            <a:xfrm>
              <a:off x="534165" y="2930183"/>
              <a:ext cx="3339335" cy="189668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2EF0B2-3EF6-4E63-856D-27A794C1DA9E}"/>
              </a:ext>
            </a:extLst>
          </p:cNvPr>
          <p:cNvGrpSpPr/>
          <p:nvPr/>
        </p:nvGrpSpPr>
        <p:grpSpPr>
          <a:xfrm>
            <a:off x="5349672" y="1042001"/>
            <a:ext cx="5989498" cy="5232383"/>
            <a:chOff x="3914917" y="2617514"/>
            <a:chExt cx="3663459" cy="324890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4C183A6-24DF-4FCF-9263-2187DCDB5270}"/>
                </a:ext>
              </a:extLst>
            </p:cNvPr>
            <p:cNvSpPr/>
            <p:nvPr/>
          </p:nvSpPr>
          <p:spPr>
            <a:xfrm>
              <a:off x="3914917" y="2617514"/>
              <a:ext cx="3663459" cy="2496913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Rectangle 80">
              <a:extLst>
                <a:ext uri="{FF2B5EF4-FFF2-40B4-BE49-F238E27FC236}">
                  <a16:creationId xmlns:a16="http://schemas.microsoft.com/office/drawing/2014/main" id="{753E0B34-B38D-463B-8A7A-BE8DBDFD0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172" y="5801333"/>
              <a:ext cx="2249487" cy="65088"/>
            </a:xfrm>
            <a:prstGeom prst="rect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2019A78-D33D-48FC-A04D-E7414FE42843}"/>
                </a:ext>
              </a:extLst>
            </p:cNvPr>
            <p:cNvSpPr/>
            <p:nvPr/>
          </p:nvSpPr>
          <p:spPr>
            <a:xfrm>
              <a:off x="4368302" y="5190341"/>
              <a:ext cx="2937603" cy="3248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高斯低通，</a:t>
              </a:r>
              <a:r>
                <a:rPr lang="en-US" altLang="zh-CN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HSV</a:t>
              </a:r>
              <a:r>
                <a:rPr lang="zh-CN" altLang="en-US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，补偿</a:t>
              </a:r>
              <a:r>
                <a:rPr lang="el-GR" altLang="zh-CN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ε</a:t>
              </a:r>
              <a:r>
                <a:rPr lang="en-US" altLang="zh-CN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=5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EDED48E-4B80-457A-81DA-39407219A7C8}"/>
                </a:ext>
              </a:extLst>
            </p:cNvPr>
            <p:cNvPicPr/>
            <p:nvPr/>
          </p:nvPicPr>
          <p:blipFill rotWithShape="1">
            <a:blip r:embed="rId6"/>
            <a:srcRect l="11361" t="24066" r="10247" b="11452"/>
            <a:stretch/>
          </p:blipFill>
          <p:spPr bwMode="auto">
            <a:xfrm>
              <a:off x="4043658" y="2845177"/>
              <a:ext cx="3363224" cy="19533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618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050513" y="2030336"/>
            <a:ext cx="1031780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计算能量百分比和截止频率关系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李海洋提出计算能量百分比和截止频率关系为反比，进而得到增益计算公式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</a:t>
            </a:r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6AA2E8BA-42E9-4CCD-9BFB-8F90DBD6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42883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多频增益迁移算法有误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BA8862-10A1-4759-9384-43E3438C7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62" t="54501" r="27344" b="39863"/>
          <a:stretch/>
        </p:blipFill>
        <p:spPr>
          <a:xfrm>
            <a:off x="1222317" y="2651749"/>
            <a:ext cx="10520830" cy="992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3B3FD7-B3B9-4D42-B1C9-3D455D69A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33" t="48012" r="36417" b="46840"/>
          <a:stretch/>
        </p:blipFill>
        <p:spPr>
          <a:xfrm>
            <a:off x="2370250" y="5053618"/>
            <a:ext cx="6085941" cy="8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471D1196-9F17-439A-81A1-28AFC95EB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4031567"/>
              </p:ext>
            </p:extLst>
          </p:nvPr>
        </p:nvGraphicFramePr>
        <p:xfrm>
          <a:off x="2552700" y="2574446"/>
          <a:ext cx="6703060" cy="3662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本框 26">
            <a:extLst>
              <a:ext uri="{FF2B5EF4-FFF2-40B4-BE49-F238E27FC236}">
                <a16:creationId xmlns:a16="http://schemas.microsoft.com/office/drawing/2014/main" id="{9410AE69-8E2B-4205-A6CD-A6836BA8D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510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能量百分比和截止频率关系</a:t>
            </a:r>
            <a:endParaRPr lang="zh-CN" altLang="en-US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A76B0AC-BD1B-4EE2-A85C-BCA5728EF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62" t="54501" r="27344" b="39863"/>
          <a:stretch/>
        </p:blipFill>
        <p:spPr>
          <a:xfrm>
            <a:off x="1179636" y="1473200"/>
            <a:ext cx="10520830" cy="9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0A1C72C-E936-4FEC-B998-8B04698F66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E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51D6664-1112-47F5-BF68-DC489DA96240}"/>
              </a:ext>
            </a:extLst>
          </p:cNvPr>
          <p:cNvSpPr/>
          <p:nvPr/>
        </p:nvSpPr>
        <p:spPr>
          <a:xfrm>
            <a:off x="600447" y="34778"/>
            <a:ext cx="5969876" cy="6858000"/>
          </a:xfrm>
          <a:prstGeom prst="rect">
            <a:avLst/>
          </a:prstGeom>
          <a:solidFill>
            <a:srgbClr val="12BB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CD61A-8052-4206-98F9-AC31FD716C67}"/>
              </a:ext>
            </a:extLst>
          </p:cNvPr>
          <p:cNvSpPr/>
          <p:nvPr/>
        </p:nvSpPr>
        <p:spPr>
          <a:xfrm>
            <a:off x="0" y="0"/>
            <a:ext cx="5532736" cy="68580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34">
            <a:extLst>
              <a:ext uri="{FF2B5EF4-FFF2-40B4-BE49-F238E27FC236}">
                <a16:creationId xmlns:a16="http://schemas.microsoft.com/office/drawing/2014/main" id="{53704130-930A-44DD-9F71-8EFE9B76C461}"/>
              </a:ext>
            </a:extLst>
          </p:cNvPr>
          <p:cNvGrpSpPr>
            <a:grpSpLocks/>
          </p:cNvGrpSpPr>
          <p:nvPr/>
        </p:nvGrpSpPr>
        <p:grpSpPr bwMode="auto">
          <a:xfrm>
            <a:off x="1145415" y="1643575"/>
            <a:ext cx="12537770" cy="3113539"/>
            <a:chOff x="-3595153" y="1879627"/>
            <a:chExt cx="3982643" cy="3116478"/>
          </a:xfrm>
        </p:grpSpPr>
        <p:sp>
          <p:nvSpPr>
            <p:cNvPr id="9" name="文本框 37">
              <a:extLst>
                <a:ext uri="{FF2B5EF4-FFF2-40B4-BE49-F238E27FC236}">
                  <a16:creationId xmlns:a16="http://schemas.microsoft.com/office/drawing/2014/main" id="{1B0F9A61-5065-449D-996E-EC7C9D7CF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339505" y="1879627"/>
              <a:ext cx="3726995" cy="1863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5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文本框 36">
              <a:extLst>
                <a:ext uri="{FF2B5EF4-FFF2-40B4-BE49-F238E27FC236}">
                  <a16:creationId xmlns:a16="http://schemas.microsoft.com/office/drawing/2014/main" id="{F57AACF7-42D1-4937-8661-1CE7CB7DF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595153" y="3794643"/>
              <a:ext cx="2773229" cy="120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7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Contents</a:t>
              </a:r>
              <a:endParaRPr lang="zh-CN" altLang="en-US" sz="7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879C604A-EC9A-4D65-86B5-BB58CCECBDDC}"/>
              </a:ext>
            </a:extLst>
          </p:cNvPr>
          <p:cNvSpPr/>
          <p:nvPr/>
        </p:nvSpPr>
        <p:spPr>
          <a:xfrm>
            <a:off x="6826468" y="370063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459DAF-F317-469B-9544-F4F8189CDD95}"/>
              </a:ext>
            </a:extLst>
          </p:cNvPr>
          <p:cNvSpPr/>
          <p:nvPr/>
        </p:nvSpPr>
        <p:spPr>
          <a:xfrm>
            <a:off x="6826468" y="4632877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94799B-5362-48ED-B9CA-1BD87F6D5314}"/>
              </a:ext>
            </a:extLst>
          </p:cNvPr>
          <p:cNvSpPr/>
          <p:nvPr/>
        </p:nvSpPr>
        <p:spPr>
          <a:xfrm>
            <a:off x="6816674" y="1786692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BF28F7-F192-4516-B3FB-86F5DAC4EE04}"/>
              </a:ext>
            </a:extLst>
          </p:cNvPr>
          <p:cNvSpPr/>
          <p:nvPr/>
        </p:nvSpPr>
        <p:spPr>
          <a:xfrm>
            <a:off x="6839680" y="3188113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26">
            <a:extLst>
              <a:ext uri="{FF2B5EF4-FFF2-40B4-BE49-F238E27FC236}">
                <a16:creationId xmlns:a16="http://schemas.microsoft.com/office/drawing/2014/main" id="{B5B843C7-4700-41B5-8816-86BC5469B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6703" y="1749816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研究内容</a:t>
            </a:r>
          </a:p>
        </p:txBody>
      </p:sp>
      <p:sp>
        <p:nvSpPr>
          <p:cNvPr id="16" name="文本框 26">
            <a:extLst>
              <a:ext uri="{FF2B5EF4-FFF2-40B4-BE49-F238E27FC236}">
                <a16:creationId xmlns:a16="http://schemas.microsoft.com/office/drawing/2014/main" id="{D8BC9E9B-10E5-4BCA-960A-01BE71860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396" y="340433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课题背景</a:t>
            </a:r>
          </a:p>
        </p:txBody>
      </p:sp>
      <p:sp>
        <p:nvSpPr>
          <p:cNvPr id="17" name="文本框 26">
            <a:extLst>
              <a:ext uri="{FF2B5EF4-FFF2-40B4-BE49-F238E27FC236}">
                <a16:creationId xmlns:a16="http://schemas.microsoft.com/office/drawing/2014/main" id="{E2EFA6EE-E0E9-4713-A861-8B5EC8B8C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396" y="3188113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关键算法</a:t>
            </a:r>
          </a:p>
        </p:txBody>
      </p:sp>
      <p:sp>
        <p:nvSpPr>
          <p:cNvPr id="18" name="文本框 26">
            <a:extLst>
              <a:ext uri="{FF2B5EF4-FFF2-40B4-BE49-F238E27FC236}">
                <a16:creationId xmlns:a16="http://schemas.microsoft.com/office/drawing/2014/main" id="{92B512F7-28AA-491E-ADD1-BE51393B6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396" y="4573619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实验结果与分析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21595E-A5B9-4E7F-9A2C-3C7355AD75D2}"/>
              </a:ext>
            </a:extLst>
          </p:cNvPr>
          <p:cNvSpPr/>
          <p:nvPr/>
        </p:nvSpPr>
        <p:spPr>
          <a:xfrm>
            <a:off x="6839680" y="5962420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6">
            <a:extLst>
              <a:ext uri="{FF2B5EF4-FFF2-40B4-BE49-F238E27FC236}">
                <a16:creationId xmlns:a16="http://schemas.microsoft.com/office/drawing/2014/main" id="{2E9FF2BC-F679-487A-A33C-DBE477EA3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6703" y="5903162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8770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050513" y="2030336"/>
            <a:ext cx="1031780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计算能量百分比和截止频率关系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李海洋提出计算能量百分比和截止频率关系为反比，进而得到增益计算公式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</a:t>
            </a:r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6AA2E8BA-42E9-4CCD-9BFB-8F90DBD6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42883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多频增益迁移算法有误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BA8862-10A1-4759-9384-43E3438C7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62" t="54501" r="27344" b="39863"/>
          <a:stretch/>
        </p:blipFill>
        <p:spPr>
          <a:xfrm>
            <a:off x="1222317" y="2651749"/>
            <a:ext cx="10520830" cy="992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3B3FD7-B3B9-4D42-B1C9-3D455D69A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33" t="48012" r="36417" b="46840"/>
          <a:stretch/>
        </p:blipFill>
        <p:spPr>
          <a:xfrm>
            <a:off x="2370250" y="5053618"/>
            <a:ext cx="6085941" cy="870427"/>
          </a:xfrm>
          <a:prstGeom prst="rect">
            <a:avLst/>
          </a:prstGeom>
        </p:spPr>
      </p:pic>
      <p:sp>
        <p:nvSpPr>
          <p:cNvPr id="4" name="乘号 3">
            <a:extLst>
              <a:ext uri="{FF2B5EF4-FFF2-40B4-BE49-F238E27FC236}">
                <a16:creationId xmlns:a16="http://schemas.microsoft.com/office/drawing/2014/main" id="{EE8B067D-08E1-4C9D-886D-A4538AF06384}"/>
              </a:ext>
            </a:extLst>
          </p:cNvPr>
          <p:cNvSpPr/>
          <p:nvPr/>
        </p:nvSpPr>
        <p:spPr>
          <a:xfrm>
            <a:off x="7806725" y="4655399"/>
            <a:ext cx="1673761" cy="1666863"/>
          </a:xfrm>
          <a:prstGeom prst="mathMultiply">
            <a:avLst/>
          </a:prstGeom>
          <a:solidFill>
            <a:srgbClr val="12BB9A"/>
          </a:solidFill>
          <a:ln>
            <a:solidFill>
              <a:srgbClr val="15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10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2007629"/>
            <a:ext cx="1031780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提出对于多频增益分析的改进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改进迁移增益算法：分子平方算法 分母数乘算法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将迁移分为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步：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使用增益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将风格对应迁移到对应频段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b 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将各个频段合成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提出融合算法：增益比例融合算法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26">
            <a:extLst>
              <a:ext uri="{FF2B5EF4-FFF2-40B4-BE49-F238E27FC236}">
                <a16:creationId xmlns:a16="http://schemas.microsoft.com/office/drawing/2014/main" id="{6BF54EE3-709E-4089-9899-978B46D7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8761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本文改进方法</a:t>
            </a:r>
            <a:r>
              <a:rPr lang="en-US" altLang="zh-CN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255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2007629"/>
            <a:ext cx="103178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提出对于多频增益分析的改进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改进迁移增益算法：</a:t>
            </a:r>
            <a:r>
              <a:rPr lang="zh-CN" altLang="en-US" sz="4000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分子平方算法 </a:t>
            </a:r>
            <a:r>
              <a:rPr lang="zh-CN" altLang="en-US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分母数乘算法</a:t>
            </a:r>
            <a:endParaRPr lang="en-US" altLang="zh-CN" sz="3200" b="1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26">
            <a:extLst>
              <a:ext uri="{FF2B5EF4-FFF2-40B4-BE49-F238E27FC236}">
                <a16:creationId xmlns:a16="http://schemas.microsoft.com/office/drawing/2014/main" id="{6BF54EE3-709E-4089-9899-978B46D7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分子平方算法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382A8-5219-44B9-893C-1BE5E77F8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33" t="54819" r="38167" b="35757"/>
          <a:stretch/>
        </p:blipFill>
        <p:spPr>
          <a:xfrm>
            <a:off x="1569460" y="3972481"/>
            <a:ext cx="8831978" cy="19508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C6F1A5-BC55-4A08-A8AB-85116744EF67}"/>
              </a:ext>
            </a:extLst>
          </p:cNvPr>
          <p:cNvSpPr txBox="1"/>
          <p:nvPr/>
        </p:nvSpPr>
        <p:spPr>
          <a:xfrm>
            <a:off x="5002038" y="5738678"/>
            <a:ext cx="373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分子平方算法公式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1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2007629"/>
            <a:ext cx="103178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提出对于多频增益分析的改进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改进迁移增益算法：分子平方算法 </a:t>
            </a:r>
            <a:r>
              <a:rPr lang="zh-CN" altLang="en-US" sz="4000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分母数乘算法</a:t>
            </a:r>
            <a:endParaRPr lang="en-US" altLang="zh-CN" sz="3200" b="1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26">
            <a:extLst>
              <a:ext uri="{FF2B5EF4-FFF2-40B4-BE49-F238E27FC236}">
                <a16:creationId xmlns:a16="http://schemas.microsoft.com/office/drawing/2014/main" id="{6BF54EE3-709E-4089-9899-978B46D7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分母数乘算法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C6F1A5-BC55-4A08-A8AB-85116744EF67}"/>
              </a:ext>
            </a:extLst>
          </p:cNvPr>
          <p:cNvSpPr txBox="1"/>
          <p:nvPr/>
        </p:nvSpPr>
        <p:spPr>
          <a:xfrm>
            <a:off x="4837651" y="5744242"/>
            <a:ext cx="373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分母数乘算法公式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8E5963-D6A1-4BD3-BDF9-8C0A69CA3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33" t="62933" r="36500" b="28741"/>
          <a:stretch/>
        </p:blipFill>
        <p:spPr>
          <a:xfrm>
            <a:off x="2898242" y="3747084"/>
            <a:ext cx="7617697" cy="19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5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01633983-2884-40C8-8F23-8D0856B6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1448829"/>
            <a:ext cx="103178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第一步：改进迁移增益算法，分子平方算法 分母数乘算法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001030-1FB2-4AE5-9C31-89DD76E3D3EB}"/>
              </a:ext>
            </a:extLst>
          </p:cNvPr>
          <p:cNvGrpSpPr/>
          <p:nvPr/>
        </p:nvGrpSpPr>
        <p:grpSpPr>
          <a:xfrm>
            <a:off x="254606" y="2652460"/>
            <a:ext cx="3575053" cy="3312344"/>
            <a:chOff x="7851306" y="2554077"/>
            <a:chExt cx="3575053" cy="33123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A8CD7F0-0C9C-4E1A-A3D5-E5948AAEA6FE}"/>
                </a:ext>
              </a:extLst>
            </p:cNvPr>
            <p:cNvSpPr/>
            <p:nvPr/>
          </p:nvSpPr>
          <p:spPr>
            <a:xfrm>
              <a:off x="7851306" y="2554077"/>
              <a:ext cx="3496093" cy="2605697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5" name="图片 245">
              <a:extLst>
                <a:ext uri="{FF2B5EF4-FFF2-40B4-BE49-F238E27FC236}">
                  <a16:creationId xmlns:a16="http://schemas.microsoft.com/office/drawing/2014/main" id="{CFF179FF-F8A0-49DE-99ED-61D29BFBA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6" t="25845" r="11111" b="11641"/>
            <a:stretch>
              <a:fillRect/>
            </a:stretch>
          </p:blipFill>
          <p:spPr bwMode="auto">
            <a:xfrm>
              <a:off x="7954154" y="2901878"/>
              <a:ext cx="3232132" cy="1850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80">
              <a:extLst>
                <a:ext uri="{FF2B5EF4-FFF2-40B4-BE49-F238E27FC236}">
                  <a16:creationId xmlns:a16="http://schemas.microsoft.com/office/drawing/2014/main" id="{7BCC070E-1F81-4FCE-9DC9-0C42E57B3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667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2AF6996-2B8B-4B5C-BD39-DC3048ABA04E}"/>
                </a:ext>
              </a:extLst>
            </p:cNvPr>
            <p:cNvSpPr/>
            <p:nvPr/>
          </p:nvSpPr>
          <p:spPr>
            <a:xfrm>
              <a:off x="8278527" y="5149764"/>
              <a:ext cx="31478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原算法效果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60FB4A6-DD93-4BAD-B5A8-2C76354A0A78}"/>
              </a:ext>
            </a:extLst>
          </p:cNvPr>
          <p:cNvGrpSpPr/>
          <p:nvPr/>
        </p:nvGrpSpPr>
        <p:grpSpPr>
          <a:xfrm>
            <a:off x="3969441" y="2685433"/>
            <a:ext cx="3496093" cy="3215458"/>
            <a:chOff x="450850" y="2585875"/>
            <a:chExt cx="3496093" cy="321545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CB7A692-37BC-4330-A7C9-A698985CAE93}"/>
                </a:ext>
              </a:extLst>
            </p:cNvPr>
            <p:cNvSpPr/>
            <p:nvPr/>
          </p:nvSpPr>
          <p:spPr>
            <a:xfrm>
              <a:off x="450850" y="2585875"/>
              <a:ext cx="3496093" cy="2533764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Rectangle 80">
              <a:extLst>
                <a:ext uri="{FF2B5EF4-FFF2-40B4-BE49-F238E27FC236}">
                  <a16:creationId xmlns:a16="http://schemas.microsoft.com/office/drawing/2014/main" id="{E3CB4F96-3F33-44AC-9237-8E163FB41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677" y="5736245"/>
              <a:ext cx="2249487" cy="65088"/>
            </a:xfrm>
            <a:prstGeom prst="rect">
              <a:avLst/>
            </a:prstGeom>
            <a:solidFill>
              <a:srgbClr val="12BB9A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6A8D4CD-F923-4424-9BA4-E45D1E4B98EC}"/>
                </a:ext>
              </a:extLst>
            </p:cNvPr>
            <p:cNvSpPr/>
            <p:nvPr/>
          </p:nvSpPr>
          <p:spPr>
            <a:xfrm>
              <a:off x="1201278" y="5127834"/>
              <a:ext cx="25699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分子平方算法</a:t>
              </a:r>
              <a:endParaRPr lang="en-US" altLang="zh-CN" sz="2800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08FF75D-082F-469A-AC3E-084ADE8AB048}"/>
              </a:ext>
            </a:extLst>
          </p:cNvPr>
          <p:cNvGrpSpPr/>
          <p:nvPr/>
        </p:nvGrpSpPr>
        <p:grpSpPr>
          <a:xfrm>
            <a:off x="7606919" y="2697291"/>
            <a:ext cx="3663459" cy="3248907"/>
            <a:chOff x="3914917" y="2617514"/>
            <a:chExt cx="3663459" cy="324890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EDD7C1F-62D4-4C68-9CA4-DF0F6E4CBEC0}"/>
                </a:ext>
              </a:extLst>
            </p:cNvPr>
            <p:cNvSpPr/>
            <p:nvPr/>
          </p:nvSpPr>
          <p:spPr>
            <a:xfrm>
              <a:off x="3914917" y="2617514"/>
              <a:ext cx="3663459" cy="2496913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Rectangle 80">
              <a:extLst>
                <a:ext uri="{FF2B5EF4-FFF2-40B4-BE49-F238E27FC236}">
                  <a16:creationId xmlns:a16="http://schemas.microsoft.com/office/drawing/2014/main" id="{1360DF96-7A64-4DD7-8F87-50E779209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172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95478CF-75D8-43D4-892C-B938A90E698D}"/>
                </a:ext>
              </a:extLst>
            </p:cNvPr>
            <p:cNvSpPr/>
            <p:nvPr/>
          </p:nvSpPr>
          <p:spPr>
            <a:xfrm>
              <a:off x="4951273" y="5190341"/>
              <a:ext cx="23546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分母数乘算法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E0F62AC1-E33D-4A46-A9A2-65207F4BA1D9}"/>
              </a:ext>
            </a:extLst>
          </p:cNvPr>
          <p:cNvPicPr/>
          <p:nvPr/>
        </p:nvPicPr>
        <p:blipFill rotWithShape="1">
          <a:blip r:embed="rId4"/>
          <a:srcRect l="8816" t="27990" r="10948" b="16427"/>
          <a:stretch/>
        </p:blipFill>
        <p:spPr>
          <a:xfrm>
            <a:off x="7849037" y="3020241"/>
            <a:ext cx="3179222" cy="18317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4BA7A8A-E92E-4256-83F0-524D13F04294}"/>
              </a:ext>
            </a:extLst>
          </p:cNvPr>
          <p:cNvPicPr/>
          <p:nvPr/>
        </p:nvPicPr>
        <p:blipFill rotWithShape="1">
          <a:blip r:embed="rId5"/>
          <a:srcRect l="11765" t="25831" r="10952" b="11267"/>
          <a:stretch/>
        </p:blipFill>
        <p:spPr bwMode="auto">
          <a:xfrm>
            <a:off x="4097945" y="3037239"/>
            <a:ext cx="3191855" cy="17884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文本框 26">
            <a:extLst>
              <a:ext uri="{FF2B5EF4-FFF2-40B4-BE49-F238E27FC236}">
                <a16:creationId xmlns:a16="http://schemas.microsoft.com/office/drawing/2014/main" id="{8BC43EE6-B1F1-43E8-8744-AA6398B38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效果比较</a:t>
            </a:r>
          </a:p>
        </p:txBody>
      </p:sp>
    </p:spTree>
    <p:extLst>
      <p:ext uri="{BB962C8B-B14F-4D97-AF65-F5344CB8AC3E}">
        <p14:creationId xmlns:p14="http://schemas.microsoft.com/office/powerpoint/2010/main" val="413902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2007629"/>
            <a:ext cx="1031780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提出对于多频增益分析的改进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改进迁移增益算法：分子平方算法 分母数乘算法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迁移分为</a:t>
            </a:r>
            <a:r>
              <a:rPr lang="en-US" altLang="zh-CN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步：</a:t>
            </a:r>
            <a:r>
              <a:rPr lang="en-US" altLang="zh-CN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用增益</a:t>
            </a:r>
            <a:r>
              <a:rPr lang="en-US" altLang="zh-CN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将风格对应迁移到对应频段</a:t>
            </a:r>
            <a:endParaRPr lang="en-US" altLang="zh-CN" sz="3200" b="1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b </a:t>
            </a:r>
            <a:r>
              <a:rPr lang="zh-CN" altLang="en-US" sz="32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将各个频段合成</a:t>
            </a:r>
            <a:endParaRPr lang="en-US" altLang="zh-CN" sz="3200" b="1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提出融合算法：增益比例融合算法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26">
            <a:extLst>
              <a:ext uri="{FF2B5EF4-FFF2-40B4-BE49-F238E27FC236}">
                <a16:creationId xmlns:a16="http://schemas.microsoft.com/office/drawing/2014/main" id="{6BF54EE3-709E-4089-9899-978B46D7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改进迁移过程</a:t>
            </a:r>
          </a:p>
        </p:txBody>
      </p:sp>
    </p:spTree>
    <p:extLst>
      <p:ext uri="{BB962C8B-B14F-4D97-AF65-F5344CB8AC3E}">
        <p14:creationId xmlns:p14="http://schemas.microsoft.com/office/powerpoint/2010/main" val="37158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4CBFFDB-4C9D-4F30-8D8C-92BE80BB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迁移流程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1955F7-2CF4-4B90-9EDE-D11ABE821A02}"/>
              </a:ext>
            </a:extLst>
          </p:cNvPr>
          <p:cNvGrpSpPr/>
          <p:nvPr/>
        </p:nvGrpSpPr>
        <p:grpSpPr>
          <a:xfrm>
            <a:off x="500014" y="2103398"/>
            <a:ext cx="9496553" cy="1700162"/>
            <a:chOff x="1238235" y="2807997"/>
            <a:chExt cx="8917834" cy="147484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1158161-C898-4C1E-8B5D-4D9C0D839DAB}"/>
                </a:ext>
              </a:extLst>
            </p:cNvPr>
            <p:cNvGrpSpPr/>
            <p:nvPr/>
          </p:nvGrpSpPr>
          <p:grpSpPr>
            <a:xfrm>
              <a:off x="1238235" y="2840118"/>
              <a:ext cx="1330962" cy="1442720"/>
              <a:chOff x="1920240" y="2854960"/>
              <a:chExt cx="1330962" cy="1442720"/>
            </a:xfrm>
          </p:grpSpPr>
          <p:sp>
            <p:nvSpPr>
              <p:cNvPr id="32" name="菱形 31">
                <a:extLst>
                  <a:ext uri="{FF2B5EF4-FFF2-40B4-BE49-F238E27FC236}">
                    <a16:creationId xmlns:a16="http://schemas.microsoft.com/office/drawing/2014/main" id="{3F36CF19-CF82-48FF-845F-A0FEEFCD514B}"/>
                  </a:ext>
                </a:extLst>
              </p:cNvPr>
              <p:cNvSpPr/>
              <p:nvPr/>
            </p:nvSpPr>
            <p:spPr>
              <a:xfrm>
                <a:off x="1920240" y="2854960"/>
                <a:ext cx="1310640" cy="1442720"/>
              </a:xfrm>
              <a:prstGeom prst="diamond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F9D40E3-A2E3-45DB-B2BB-579F3585B799}"/>
                  </a:ext>
                </a:extLst>
              </p:cNvPr>
              <p:cNvSpPr txBox="1"/>
              <p:nvPr/>
            </p:nvSpPr>
            <p:spPr>
              <a:xfrm>
                <a:off x="2057398" y="3391654"/>
                <a:ext cx="1193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输入图像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11A3E94-D83F-4908-94B6-062912C7C077}"/>
                </a:ext>
              </a:extLst>
            </p:cNvPr>
            <p:cNvGrpSpPr/>
            <p:nvPr/>
          </p:nvGrpSpPr>
          <p:grpSpPr>
            <a:xfrm>
              <a:off x="8760663" y="2807997"/>
              <a:ext cx="1395406" cy="1442720"/>
              <a:chOff x="-17765" y="2819605"/>
              <a:chExt cx="1395406" cy="1442720"/>
            </a:xfrm>
          </p:grpSpPr>
          <p:sp>
            <p:nvSpPr>
              <p:cNvPr id="30" name="菱形 29">
                <a:extLst>
                  <a:ext uri="{FF2B5EF4-FFF2-40B4-BE49-F238E27FC236}">
                    <a16:creationId xmlns:a16="http://schemas.microsoft.com/office/drawing/2014/main" id="{06CEA134-BDCF-4101-AC9C-DECFCCC7781C}"/>
                  </a:ext>
                </a:extLst>
              </p:cNvPr>
              <p:cNvSpPr/>
              <p:nvPr/>
            </p:nvSpPr>
            <p:spPr>
              <a:xfrm>
                <a:off x="-17765" y="2819605"/>
                <a:ext cx="1310640" cy="1442720"/>
              </a:xfrm>
              <a:prstGeom prst="diamond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DCB789D-5FA6-4580-9F0E-039B38C4D364}"/>
                  </a:ext>
                </a:extLst>
              </p:cNvPr>
              <p:cNvSpPr txBox="1"/>
              <p:nvPr/>
            </p:nvSpPr>
            <p:spPr>
              <a:xfrm>
                <a:off x="183837" y="3348677"/>
                <a:ext cx="1193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输出图像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D1E8CBC-D7BC-43C0-838F-B423313C28FA}"/>
                </a:ext>
              </a:extLst>
            </p:cNvPr>
            <p:cNvGrpSpPr/>
            <p:nvPr/>
          </p:nvGrpSpPr>
          <p:grpSpPr>
            <a:xfrm>
              <a:off x="3394702" y="2890828"/>
              <a:ext cx="1879600" cy="1229360"/>
              <a:chOff x="3556000" y="3068320"/>
              <a:chExt cx="1879600" cy="122936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BE607EF-351B-49E7-8C28-B6845752D74A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799B6B2-8371-405C-8682-D9F0D684F234}"/>
                  </a:ext>
                </a:extLst>
              </p:cNvPr>
              <p:cNvSpPr txBox="1"/>
              <p:nvPr/>
            </p:nvSpPr>
            <p:spPr>
              <a:xfrm>
                <a:off x="3710939" y="3221335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傅里叶变换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低通滤波器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转换色彩通道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6C3A080-21C6-4ABA-A74F-0E125063CA2D}"/>
                </a:ext>
              </a:extLst>
            </p:cNvPr>
            <p:cNvGrpSpPr/>
            <p:nvPr/>
          </p:nvGrpSpPr>
          <p:grpSpPr>
            <a:xfrm>
              <a:off x="6099807" y="2903359"/>
              <a:ext cx="1432546" cy="1229360"/>
              <a:chOff x="3556000" y="3068320"/>
              <a:chExt cx="1879600" cy="122936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A3304BA-4269-49D8-ABA1-7342E143BD0D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641AD13-9340-4454-BA18-14976EC8C886}"/>
                  </a:ext>
                </a:extLst>
              </p:cNvPr>
              <p:cNvSpPr txBox="1"/>
              <p:nvPr/>
            </p:nvSpPr>
            <p:spPr>
              <a:xfrm>
                <a:off x="3710939" y="3221335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分频段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迁移风格</a:t>
                </a:r>
              </a:p>
            </p:txBody>
          </p:sp>
        </p:grp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A6EE02BE-447A-429D-AA25-D59EE4ADFE6A}"/>
                </a:ext>
              </a:extLst>
            </p:cNvPr>
            <p:cNvSpPr/>
            <p:nvPr/>
          </p:nvSpPr>
          <p:spPr>
            <a:xfrm>
              <a:off x="2649849" y="3391654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84077A74-FB34-4AAF-A93D-AE25D19FF94F}"/>
                </a:ext>
              </a:extLst>
            </p:cNvPr>
            <p:cNvSpPr/>
            <p:nvPr/>
          </p:nvSpPr>
          <p:spPr>
            <a:xfrm>
              <a:off x="5361933" y="3364776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24BA8751-B39D-4D7C-8B69-2BB5A306894A}"/>
                </a:ext>
              </a:extLst>
            </p:cNvPr>
            <p:cNvSpPr/>
            <p:nvPr/>
          </p:nvSpPr>
          <p:spPr>
            <a:xfrm>
              <a:off x="7876332" y="3364775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83C1555-9644-4C75-927D-0EA2D253FD0C}"/>
              </a:ext>
            </a:extLst>
          </p:cNvPr>
          <p:cNvGrpSpPr/>
          <p:nvPr/>
        </p:nvGrpSpPr>
        <p:grpSpPr>
          <a:xfrm>
            <a:off x="141502" y="4154982"/>
            <a:ext cx="11491698" cy="1666862"/>
            <a:chOff x="1238235" y="2840118"/>
            <a:chExt cx="10791395" cy="144595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2F40CED3-8F11-4EA7-B9BC-318E19BCC16F}"/>
                </a:ext>
              </a:extLst>
            </p:cNvPr>
            <p:cNvGrpSpPr/>
            <p:nvPr/>
          </p:nvGrpSpPr>
          <p:grpSpPr>
            <a:xfrm>
              <a:off x="1238235" y="2840118"/>
              <a:ext cx="1330962" cy="1442720"/>
              <a:chOff x="1920240" y="2854960"/>
              <a:chExt cx="1330962" cy="1442720"/>
            </a:xfrm>
          </p:grpSpPr>
          <p:sp>
            <p:nvSpPr>
              <p:cNvPr id="52" name="菱形 51">
                <a:extLst>
                  <a:ext uri="{FF2B5EF4-FFF2-40B4-BE49-F238E27FC236}">
                    <a16:creationId xmlns:a16="http://schemas.microsoft.com/office/drawing/2014/main" id="{EB5287A3-7BDC-40E0-AE33-3CA9D3679FF3}"/>
                  </a:ext>
                </a:extLst>
              </p:cNvPr>
              <p:cNvSpPr/>
              <p:nvPr/>
            </p:nvSpPr>
            <p:spPr>
              <a:xfrm>
                <a:off x="1920240" y="2854960"/>
                <a:ext cx="1310640" cy="1442720"/>
              </a:xfrm>
              <a:prstGeom prst="diamond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E7E5D07-30A8-47C7-B8BF-4DA7D4CC5FFE}"/>
                  </a:ext>
                </a:extLst>
              </p:cNvPr>
              <p:cNvSpPr txBox="1"/>
              <p:nvPr/>
            </p:nvSpPr>
            <p:spPr>
              <a:xfrm>
                <a:off x="2057398" y="3391654"/>
                <a:ext cx="1193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输入图像</a:t>
                </a: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0085047-E6BA-4A8D-AB9A-E46BFB37AAE6}"/>
                </a:ext>
              </a:extLst>
            </p:cNvPr>
            <p:cNvGrpSpPr/>
            <p:nvPr/>
          </p:nvGrpSpPr>
          <p:grpSpPr>
            <a:xfrm>
              <a:off x="10698668" y="2843352"/>
              <a:ext cx="1330962" cy="1442720"/>
              <a:chOff x="1920240" y="2854960"/>
              <a:chExt cx="1330962" cy="1442720"/>
            </a:xfrm>
          </p:grpSpPr>
          <p:sp>
            <p:nvSpPr>
              <p:cNvPr id="50" name="菱形 49">
                <a:extLst>
                  <a:ext uri="{FF2B5EF4-FFF2-40B4-BE49-F238E27FC236}">
                    <a16:creationId xmlns:a16="http://schemas.microsoft.com/office/drawing/2014/main" id="{C754173C-A659-410B-9EAE-A4B1984C7E37}"/>
                  </a:ext>
                </a:extLst>
              </p:cNvPr>
              <p:cNvSpPr/>
              <p:nvPr/>
            </p:nvSpPr>
            <p:spPr>
              <a:xfrm>
                <a:off x="1920240" y="2854960"/>
                <a:ext cx="1310640" cy="1442720"/>
              </a:xfrm>
              <a:prstGeom prst="diamond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D419A78-D99F-4BC2-A7AC-25114B8FCB0C}"/>
                  </a:ext>
                </a:extLst>
              </p:cNvPr>
              <p:cNvSpPr txBox="1"/>
              <p:nvPr/>
            </p:nvSpPr>
            <p:spPr>
              <a:xfrm>
                <a:off x="2057398" y="3391654"/>
                <a:ext cx="1193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输出图像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4C4057A-92BD-4516-9CF8-D0D7252C7D80}"/>
                </a:ext>
              </a:extLst>
            </p:cNvPr>
            <p:cNvGrpSpPr/>
            <p:nvPr/>
          </p:nvGrpSpPr>
          <p:grpSpPr>
            <a:xfrm>
              <a:off x="3394702" y="2890828"/>
              <a:ext cx="1879600" cy="1229360"/>
              <a:chOff x="3556000" y="3068320"/>
              <a:chExt cx="1879600" cy="1229360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FA928743-4D07-42EF-A7D4-26AE2007A772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9F99B07F-7872-4532-A936-B82EEB80EEEB}"/>
                  </a:ext>
                </a:extLst>
              </p:cNvPr>
              <p:cNvSpPr txBox="1"/>
              <p:nvPr/>
            </p:nvSpPr>
            <p:spPr>
              <a:xfrm>
                <a:off x="3710939" y="3221335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傅里叶变换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低通滤波器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转换色彩通道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B979ED3-24B6-4237-86DE-98965492CF3A}"/>
                </a:ext>
              </a:extLst>
            </p:cNvPr>
            <p:cNvGrpSpPr/>
            <p:nvPr/>
          </p:nvGrpSpPr>
          <p:grpSpPr>
            <a:xfrm>
              <a:off x="6099807" y="2903359"/>
              <a:ext cx="1432546" cy="1229360"/>
              <a:chOff x="3556000" y="3068320"/>
              <a:chExt cx="1879600" cy="122936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0F138BA-B4D2-466A-9EC0-0871AC598781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EE16659-E8DD-439F-AC22-7DAC73BC5701}"/>
                  </a:ext>
                </a:extLst>
              </p:cNvPr>
              <p:cNvSpPr txBox="1"/>
              <p:nvPr/>
            </p:nvSpPr>
            <p:spPr>
              <a:xfrm>
                <a:off x="3710939" y="3221335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分频段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迁移风格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ACDCA43-C189-4AA3-A075-991F6014C1CF}"/>
                </a:ext>
              </a:extLst>
            </p:cNvPr>
            <p:cNvGrpSpPr/>
            <p:nvPr/>
          </p:nvGrpSpPr>
          <p:grpSpPr>
            <a:xfrm>
              <a:off x="8450780" y="2905929"/>
              <a:ext cx="1432546" cy="1229360"/>
              <a:chOff x="3556000" y="3068320"/>
              <a:chExt cx="1879600" cy="122936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F305A5F-1A90-4FF8-B3D6-62385DDAC033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2BB9A"/>
              </a:solidFill>
              <a:ln>
                <a:solidFill>
                  <a:srgbClr val="12B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AEAE4D1-2C84-4752-947B-61706EC125B5}"/>
                  </a:ext>
                </a:extLst>
              </p:cNvPr>
              <p:cNvSpPr txBox="1"/>
              <p:nvPr/>
            </p:nvSpPr>
            <p:spPr>
              <a:xfrm>
                <a:off x="3719194" y="3498334"/>
                <a:ext cx="1663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比例融合</a:t>
                </a:r>
              </a:p>
            </p:txBody>
          </p:sp>
        </p:grpSp>
        <p:sp>
          <p:nvSpPr>
            <p:cNvPr id="40" name="箭头: 右 39">
              <a:extLst>
                <a:ext uri="{FF2B5EF4-FFF2-40B4-BE49-F238E27FC236}">
                  <a16:creationId xmlns:a16="http://schemas.microsoft.com/office/drawing/2014/main" id="{44CEAF58-D155-4918-9D7C-12025EE9FB8B}"/>
                </a:ext>
              </a:extLst>
            </p:cNvPr>
            <p:cNvSpPr/>
            <p:nvPr/>
          </p:nvSpPr>
          <p:spPr>
            <a:xfrm>
              <a:off x="2649849" y="3391654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13F4EF49-9992-47F0-9999-1259A0466D89}"/>
                </a:ext>
              </a:extLst>
            </p:cNvPr>
            <p:cNvSpPr/>
            <p:nvPr/>
          </p:nvSpPr>
          <p:spPr>
            <a:xfrm>
              <a:off x="5361933" y="3364776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727EEC1F-7021-4253-A69E-3FA4270CCE32}"/>
                </a:ext>
              </a:extLst>
            </p:cNvPr>
            <p:cNvSpPr/>
            <p:nvPr/>
          </p:nvSpPr>
          <p:spPr>
            <a:xfrm>
              <a:off x="7616830" y="3362960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2F1F5216-F99A-4277-B358-0FE896C651D9}"/>
                </a:ext>
              </a:extLst>
            </p:cNvPr>
            <p:cNvSpPr/>
            <p:nvPr/>
          </p:nvSpPr>
          <p:spPr>
            <a:xfrm>
              <a:off x="9967535" y="3380046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705B678-E4F5-4E3C-B83D-007F29BFBE6D}"/>
              </a:ext>
            </a:extLst>
          </p:cNvPr>
          <p:cNvSpPr txBox="1"/>
          <p:nvPr/>
        </p:nvSpPr>
        <p:spPr>
          <a:xfrm>
            <a:off x="4097386" y="1767151"/>
            <a:ext cx="159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D493F"/>
                </a:solidFill>
              </a:rPr>
              <a:t>原迁移流程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D6EA6C7-F438-4741-BEDB-09E0EBBFEBBF}"/>
              </a:ext>
            </a:extLst>
          </p:cNvPr>
          <p:cNvSpPr txBox="1"/>
          <p:nvPr/>
        </p:nvSpPr>
        <p:spPr>
          <a:xfrm>
            <a:off x="4060908" y="5827850"/>
            <a:ext cx="159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D493F"/>
                </a:solidFill>
              </a:rPr>
              <a:t>新迁移流程</a:t>
            </a:r>
          </a:p>
        </p:txBody>
      </p:sp>
    </p:spTree>
    <p:extLst>
      <p:ext uri="{BB962C8B-B14F-4D97-AF65-F5344CB8AC3E}">
        <p14:creationId xmlns:p14="http://schemas.microsoft.com/office/powerpoint/2010/main" val="218949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2007629"/>
            <a:ext cx="1031780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提出对于多频增益分析的改进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改进迁移增益算法：分子平方算法 分母数乘算法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迁移分为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步：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用增益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将风格对应迁移到对应频段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b 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将各个频段合成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36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提出融合算法：增益比例算法 比例递增算法</a:t>
            </a:r>
            <a:endParaRPr lang="en-US" altLang="zh-CN" sz="3600" b="1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			</a:t>
            </a:r>
            <a:r>
              <a:rPr lang="zh-CN" altLang="en-US" sz="36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特定比例算法</a:t>
            </a:r>
            <a:endParaRPr lang="en-US" altLang="zh-CN" sz="3600" b="1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26">
            <a:extLst>
              <a:ext uri="{FF2B5EF4-FFF2-40B4-BE49-F238E27FC236}">
                <a16:creationId xmlns:a16="http://schemas.microsoft.com/office/drawing/2014/main" id="{6BF54EE3-709E-4089-9899-978B46D7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提出融合算法</a:t>
            </a:r>
            <a:endParaRPr lang="zh-CN" altLang="en-US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9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F7D54357-4877-4EE8-9A11-C00B82F2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619589" y="1423920"/>
            <a:ext cx="103178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B82A81-7855-4DD2-967F-C684ACF99260}"/>
              </a:ext>
            </a:extLst>
          </p:cNvPr>
          <p:cNvGrpSpPr/>
          <p:nvPr/>
        </p:nvGrpSpPr>
        <p:grpSpPr>
          <a:xfrm>
            <a:off x="121919" y="1828739"/>
            <a:ext cx="6019597" cy="4884811"/>
            <a:chOff x="121920" y="2317970"/>
            <a:chExt cx="5594326" cy="43955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5001030-1FB2-4AE5-9C31-89DD76E3D3EB}"/>
                </a:ext>
              </a:extLst>
            </p:cNvPr>
            <p:cNvGrpSpPr/>
            <p:nvPr/>
          </p:nvGrpSpPr>
          <p:grpSpPr>
            <a:xfrm>
              <a:off x="121920" y="2317970"/>
              <a:ext cx="5594326" cy="4395580"/>
              <a:chOff x="7851306" y="2554077"/>
              <a:chExt cx="3575053" cy="3312344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A8CD7F0-0C9C-4E1A-A3D5-E5948AAEA6FE}"/>
                  </a:ext>
                </a:extLst>
              </p:cNvPr>
              <p:cNvSpPr/>
              <p:nvPr/>
            </p:nvSpPr>
            <p:spPr>
              <a:xfrm>
                <a:off x="7851306" y="2554077"/>
                <a:ext cx="3496093" cy="2605697"/>
              </a:xfrm>
              <a:prstGeom prst="rect">
                <a:avLst/>
              </a:prstGeom>
              <a:solidFill>
                <a:srgbClr val="15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4400" b="1" kern="2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6" name="Rectangle 80">
                <a:extLst>
                  <a:ext uri="{FF2B5EF4-FFF2-40B4-BE49-F238E27FC236}">
                    <a16:creationId xmlns:a16="http://schemas.microsoft.com/office/drawing/2014/main" id="{7BCC070E-1F81-4FCE-9DC9-0C42E57B3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2667" y="5801333"/>
                <a:ext cx="2249487" cy="65088"/>
              </a:xfrm>
              <a:prstGeom prst="rect">
                <a:avLst/>
              </a:prstGeom>
              <a:solidFill>
                <a:srgbClr val="12BB9A"/>
              </a:solidFill>
              <a:ln>
                <a:solidFill>
                  <a:srgbClr val="12BB9A"/>
                </a:solidFill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bg-BG" altLang="en-US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2AF6996-2B8B-4B5C-BD39-DC3048ABA04E}"/>
                  </a:ext>
                </a:extLst>
              </p:cNvPr>
              <p:cNvSpPr/>
              <p:nvPr/>
            </p:nvSpPr>
            <p:spPr>
              <a:xfrm>
                <a:off x="8278527" y="5149764"/>
                <a:ext cx="3147832" cy="394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800" dirty="0">
                    <a:solidFill>
                      <a:srgbClr val="12BB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分子平方增益比例</a:t>
                </a:r>
                <a:endParaRPr lang="en-US" altLang="zh-CN" sz="2800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F90F778-4A2C-4B08-B7E0-3F1DE146818D}"/>
                </a:ext>
              </a:extLst>
            </p:cNvPr>
            <p:cNvPicPr/>
            <p:nvPr/>
          </p:nvPicPr>
          <p:blipFill rotWithShape="1">
            <a:blip r:embed="rId3"/>
            <a:srcRect l="12240" t="26901" r="12964" b="10636"/>
            <a:stretch/>
          </p:blipFill>
          <p:spPr>
            <a:xfrm>
              <a:off x="542140" y="2738923"/>
              <a:ext cx="4795420" cy="2833336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2EA0EB-9247-4017-B70F-234527A2DFCC}"/>
              </a:ext>
            </a:extLst>
          </p:cNvPr>
          <p:cNvGrpSpPr/>
          <p:nvPr/>
        </p:nvGrpSpPr>
        <p:grpSpPr>
          <a:xfrm>
            <a:off x="6206630" y="3975960"/>
            <a:ext cx="2508102" cy="2081306"/>
            <a:chOff x="3969441" y="2685433"/>
            <a:chExt cx="3496093" cy="321545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60FB4A6-DD93-4BAD-B5A8-2C76354A0A78}"/>
                </a:ext>
              </a:extLst>
            </p:cNvPr>
            <p:cNvGrpSpPr/>
            <p:nvPr/>
          </p:nvGrpSpPr>
          <p:grpSpPr>
            <a:xfrm>
              <a:off x="3969441" y="2685433"/>
              <a:ext cx="3496093" cy="3215458"/>
              <a:chOff x="450850" y="2585875"/>
              <a:chExt cx="3496093" cy="3215458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CB7A692-37BC-4330-A7C9-A698985CAE93}"/>
                  </a:ext>
                </a:extLst>
              </p:cNvPr>
              <p:cNvSpPr/>
              <p:nvPr/>
            </p:nvSpPr>
            <p:spPr>
              <a:xfrm>
                <a:off x="450850" y="2585875"/>
                <a:ext cx="3496093" cy="2533764"/>
              </a:xfrm>
              <a:prstGeom prst="rect">
                <a:avLst/>
              </a:prstGeom>
              <a:solidFill>
                <a:srgbClr val="15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4400" b="1" kern="2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Rectangle 80">
                <a:extLst>
                  <a:ext uri="{FF2B5EF4-FFF2-40B4-BE49-F238E27FC236}">
                    <a16:creationId xmlns:a16="http://schemas.microsoft.com/office/drawing/2014/main" id="{E3CB4F96-3F33-44AC-9237-8E163FB41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677" y="5736245"/>
                <a:ext cx="2249487" cy="65088"/>
              </a:xfrm>
              <a:prstGeom prst="rect">
                <a:avLst/>
              </a:prstGeom>
              <a:solidFill>
                <a:srgbClr val="152E33"/>
              </a:solidFill>
              <a:ln>
                <a:solidFill>
                  <a:srgbClr val="152E33"/>
                </a:solidFill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bg-BG" altLang="en-US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6A8D4CD-F923-4424-9BA4-E45D1E4B98EC}"/>
                  </a:ext>
                </a:extLst>
              </p:cNvPr>
              <p:cNvSpPr/>
              <p:nvPr/>
            </p:nvSpPr>
            <p:spPr>
              <a:xfrm>
                <a:off x="659330" y="5127834"/>
                <a:ext cx="3111880" cy="558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分子平方比例递增</a:t>
                </a:r>
                <a:endParaRPr lang="en-US" altLang="zh-CN" sz="20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252D38B-7682-41A9-AEC9-9E439A0E9ED6}"/>
                </a:ext>
              </a:extLst>
            </p:cNvPr>
            <p:cNvPicPr/>
            <p:nvPr/>
          </p:nvPicPr>
          <p:blipFill rotWithShape="1">
            <a:blip r:embed="rId4"/>
            <a:srcRect l="12290" t="24754" r="10868" b="13829"/>
            <a:stretch/>
          </p:blipFill>
          <p:spPr>
            <a:xfrm>
              <a:off x="4001475" y="3027465"/>
              <a:ext cx="3432024" cy="1956407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47A48CB-140B-4DDF-9F91-C4E97FE5DFE0}"/>
              </a:ext>
            </a:extLst>
          </p:cNvPr>
          <p:cNvGrpSpPr/>
          <p:nvPr/>
        </p:nvGrpSpPr>
        <p:grpSpPr>
          <a:xfrm>
            <a:off x="8988826" y="3938645"/>
            <a:ext cx="2339721" cy="2138869"/>
            <a:chOff x="7606919" y="2697291"/>
            <a:chExt cx="3663459" cy="324890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08FF75D-082F-469A-AC3E-084ADE8AB048}"/>
                </a:ext>
              </a:extLst>
            </p:cNvPr>
            <p:cNvGrpSpPr/>
            <p:nvPr/>
          </p:nvGrpSpPr>
          <p:grpSpPr>
            <a:xfrm>
              <a:off x="7606919" y="2697291"/>
              <a:ext cx="3663459" cy="3248907"/>
              <a:chOff x="3914917" y="2617514"/>
              <a:chExt cx="3663459" cy="32489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EDD7C1F-62D4-4C68-9CA4-DF0F6E4CBEC0}"/>
                  </a:ext>
                </a:extLst>
              </p:cNvPr>
              <p:cNvSpPr/>
              <p:nvPr/>
            </p:nvSpPr>
            <p:spPr>
              <a:xfrm>
                <a:off x="3914917" y="2617514"/>
                <a:ext cx="3663459" cy="2496913"/>
              </a:xfrm>
              <a:prstGeom prst="rect">
                <a:avLst/>
              </a:prstGeom>
              <a:solidFill>
                <a:srgbClr val="15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4400" b="1" kern="2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Rectangle 80">
                <a:extLst>
                  <a:ext uri="{FF2B5EF4-FFF2-40B4-BE49-F238E27FC236}">
                    <a16:creationId xmlns:a16="http://schemas.microsoft.com/office/drawing/2014/main" id="{1360DF96-7A64-4DD7-8F87-50E779209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172" y="5801333"/>
                <a:ext cx="2249487" cy="65088"/>
              </a:xfrm>
              <a:prstGeom prst="rect">
                <a:avLst/>
              </a:prstGeom>
              <a:solidFill>
                <a:srgbClr val="152E33"/>
              </a:solidFill>
              <a:ln>
                <a:solidFill>
                  <a:srgbClr val="152E33"/>
                </a:solidFill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bg-BG" altLang="en-US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95478CF-75D8-43D4-892C-B938A90E698D}"/>
                  </a:ext>
                </a:extLst>
              </p:cNvPr>
              <p:cNvSpPr/>
              <p:nvPr/>
            </p:nvSpPr>
            <p:spPr>
              <a:xfrm>
                <a:off x="4412975" y="5196270"/>
                <a:ext cx="3111880" cy="514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分子平方特定比例</a:t>
                </a:r>
                <a:endParaRPr lang="en-US" altLang="zh-CN" sz="16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F68BD98-E1A7-4613-A12C-791E801B22F7}"/>
                </a:ext>
              </a:extLst>
            </p:cNvPr>
            <p:cNvPicPr/>
            <p:nvPr/>
          </p:nvPicPr>
          <p:blipFill rotWithShape="1">
            <a:blip r:embed="rId5"/>
            <a:srcRect l="11847" t="23294" r="12390" b="11874"/>
            <a:stretch/>
          </p:blipFill>
          <p:spPr>
            <a:xfrm>
              <a:off x="7822496" y="2963581"/>
              <a:ext cx="3147187" cy="2026022"/>
            </a:xfrm>
            <a:prstGeom prst="rect">
              <a:avLst/>
            </a:prstGeom>
          </p:spPr>
        </p:pic>
      </p:grpSp>
      <p:sp>
        <p:nvSpPr>
          <p:cNvPr id="30" name="文本框 26">
            <a:extLst>
              <a:ext uri="{FF2B5EF4-FFF2-40B4-BE49-F238E27FC236}">
                <a16:creationId xmlns:a16="http://schemas.microsoft.com/office/drawing/2014/main" id="{88D7DE05-EA0F-4703-81D5-5DCAD015A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提出融合算法</a:t>
            </a:r>
            <a:endParaRPr lang="zh-CN" altLang="en-US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6E6973-CD14-4F46-B047-E35DD583D4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562" t="60617" r="37250" b="32529"/>
          <a:stretch/>
        </p:blipFill>
        <p:spPr>
          <a:xfrm>
            <a:off x="6291870" y="1596769"/>
            <a:ext cx="3818994" cy="120798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8EADA5D9-A3CD-4F33-887E-CA18F4C00C4C}"/>
              </a:ext>
            </a:extLst>
          </p:cNvPr>
          <p:cNvSpPr/>
          <p:nvPr/>
        </p:nvSpPr>
        <p:spPr>
          <a:xfrm>
            <a:off x="6164499" y="2749451"/>
            <a:ext cx="4925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分子平方增益比例公式</a:t>
            </a:r>
            <a:endParaRPr lang="en-US" altLang="zh-CN" sz="2800" b="1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2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F7D54357-4877-4EE8-9A11-C00B82F2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619589" y="1423920"/>
            <a:ext cx="103178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B82A81-7855-4DD2-967F-C684ACF99260}"/>
              </a:ext>
            </a:extLst>
          </p:cNvPr>
          <p:cNvGrpSpPr/>
          <p:nvPr/>
        </p:nvGrpSpPr>
        <p:grpSpPr>
          <a:xfrm>
            <a:off x="93247" y="4058806"/>
            <a:ext cx="2646878" cy="2217454"/>
            <a:chOff x="121920" y="2317970"/>
            <a:chExt cx="5594326" cy="450831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5001030-1FB2-4AE5-9C31-89DD76E3D3EB}"/>
                </a:ext>
              </a:extLst>
            </p:cNvPr>
            <p:cNvGrpSpPr/>
            <p:nvPr/>
          </p:nvGrpSpPr>
          <p:grpSpPr>
            <a:xfrm>
              <a:off x="121920" y="2317970"/>
              <a:ext cx="5594326" cy="4508315"/>
              <a:chOff x="7851306" y="2554077"/>
              <a:chExt cx="3575053" cy="3397297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A8CD7F0-0C9C-4E1A-A3D5-E5948AAEA6FE}"/>
                  </a:ext>
                </a:extLst>
              </p:cNvPr>
              <p:cNvSpPr/>
              <p:nvPr/>
            </p:nvSpPr>
            <p:spPr>
              <a:xfrm>
                <a:off x="7851306" y="2554077"/>
                <a:ext cx="3496093" cy="2605697"/>
              </a:xfrm>
              <a:prstGeom prst="rect">
                <a:avLst/>
              </a:prstGeom>
              <a:solidFill>
                <a:srgbClr val="15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4400" b="1" kern="2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6" name="Rectangle 80">
                <a:extLst>
                  <a:ext uri="{FF2B5EF4-FFF2-40B4-BE49-F238E27FC236}">
                    <a16:creationId xmlns:a16="http://schemas.microsoft.com/office/drawing/2014/main" id="{7BCC070E-1F81-4FCE-9DC9-0C42E57B3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2667" y="5801333"/>
                <a:ext cx="2249487" cy="65088"/>
              </a:xfrm>
              <a:prstGeom prst="rect">
                <a:avLst/>
              </a:prstGeom>
              <a:solidFill>
                <a:srgbClr val="152E33"/>
              </a:solidFill>
              <a:ln>
                <a:solidFill>
                  <a:srgbClr val="12BB9A"/>
                </a:solidFill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bg-BG" altLang="en-US" sz="1800" dirty="0">
                  <a:solidFill>
                    <a:srgbClr val="1CBB9F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2AF6996-2B8B-4B5C-BD39-DC3048ABA04E}"/>
                  </a:ext>
                </a:extLst>
              </p:cNvPr>
              <p:cNvSpPr/>
              <p:nvPr/>
            </p:nvSpPr>
            <p:spPr>
              <a:xfrm>
                <a:off x="8278528" y="5149764"/>
                <a:ext cx="3147831" cy="80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1600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分子平方增益比例</a:t>
                </a:r>
                <a:endParaRPr lang="en-US" altLang="zh-CN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F90F778-4A2C-4B08-B7E0-3F1DE146818D}"/>
                </a:ext>
              </a:extLst>
            </p:cNvPr>
            <p:cNvPicPr/>
            <p:nvPr/>
          </p:nvPicPr>
          <p:blipFill rotWithShape="1">
            <a:blip r:embed="rId3"/>
            <a:srcRect l="12240" t="26901" r="12964" b="10636"/>
            <a:stretch/>
          </p:blipFill>
          <p:spPr>
            <a:xfrm>
              <a:off x="542140" y="2738923"/>
              <a:ext cx="4795420" cy="2833336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2EA0EB-9247-4017-B70F-234527A2DFCC}"/>
              </a:ext>
            </a:extLst>
          </p:cNvPr>
          <p:cNvGrpSpPr/>
          <p:nvPr/>
        </p:nvGrpSpPr>
        <p:grpSpPr>
          <a:xfrm>
            <a:off x="2987514" y="2378027"/>
            <a:ext cx="5622450" cy="4247590"/>
            <a:chOff x="3969441" y="2685433"/>
            <a:chExt cx="3496093" cy="321545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60FB4A6-DD93-4BAD-B5A8-2C76354A0A78}"/>
                </a:ext>
              </a:extLst>
            </p:cNvPr>
            <p:cNvGrpSpPr/>
            <p:nvPr/>
          </p:nvGrpSpPr>
          <p:grpSpPr>
            <a:xfrm>
              <a:off x="3969441" y="2685433"/>
              <a:ext cx="3496093" cy="3215458"/>
              <a:chOff x="450850" y="2585875"/>
              <a:chExt cx="3496093" cy="3215458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CB7A692-37BC-4330-A7C9-A698985CAE93}"/>
                  </a:ext>
                </a:extLst>
              </p:cNvPr>
              <p:cNvSpPr/>
              <p:nvPr/>
            </p:nvSpPr>
            <p:spPr>
              <a:xfrm>
                <a:off x="450850" y="2585875"/>
                <a:ext cx="3496093" cy="2533764"/>
              </a:xfrm>
              <a:prstGeom prst="rect">
                <a:avLst/>
              </a:prstGeom>
              <a:solidFill>
                <a:srgbClr val="15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4400" b="1" kern="2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Rectangle 80">
                <a:extLst>
                  <a:ext uri="{FF2B5EF4-FFF2-40B4-BE49-F238E27FC236}">
                    <a16:creationId xmlns:a16="http://schemas.microsoft.com/office/drawing/2014/main" id="{E3CB4F96-3F33-44AC-9237-8E163FB41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677" y="5736245"/>
                <a:ext cx="2249487" cy="65088"/>
              </a:xfrm>
              <a:prstGeom prst="rect">
                <a:avLst/>
              </a:prstGeom>
              <a:solidFill>
                <a:srgbClr val="12BB9A"/>
              </a:solidFill>
              <a:ln>
                <a:noFill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bg-BG" altLang="en-US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6A8D4CD-F923-4424-9BA4-E45D1E4B98EC}"/>
                  </a:ext>
                </a:extLst>
              </p:cNvPr>
              <p:cNvSpPr/>
              <p:nvPr/>
            </p:nvSpPr>
            <p:spPr>
              <a:xfrm>
                <a:off x="659330" y="5127834"/>
                <a:ext cx="3111880" cy="3960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12BB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分子平方比例递增</a:t>
                </a:r>
                <a:endParaRPr lang="en-US" altLang="zh-CN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252D38B-7682-41A9-AEC9-9E439A0E9ED6}"/>
                </a:ext>
              </a:extLst>
            </p:cNvPr>
            <p:cNvPicPr/>
            <p:nvPr/>
          </p:nvPicPr>
          <p:blipFill rotWithShape="1">
            <a:blip r:embed="rId4"/>
            <a:srcRect l="12290" t="24754" r="10868" b="13829"/>
            <a:stretch/>
          </p:blipFill>
          <p:spPr>
            <a:xfrm>
              <a:off x="4001475" y="2897762"/>
              <a:ext cx="3432024" cy="223735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47A48CB-140B-4DDF-9F91-C4E97FE5DFE0}"/>
              </a:ext>
            </a:extLst>
          </p:cNvPr>
          <p:cNvGrpSpPr/>
          <p:nvPr/>
        </p:nvGrpSpPr>
        <p:grpSpPr>
          <a:xfrm>
            <a:off x="8709594" y="3883498"/>
            <a:ext cx="2339721" cy="2138869"/>
            <a:chOff x="7606919" y="2697291"/>
            <a:chExt cx="3663459" cy="324890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08FF75D-082F-469A-AC3E-084ADE8AB048}"/>
                </a:ext>
              </a:extLst>
            </p:cNvPr>
            <p:cNvGrpSpPr/>
            <p:nvPr/>
          </p:nvGrpSpPr>
          <p:grpSpPr>
            <a:xfrm>
              <a:off x="7606919" y="2697291"/>
              <a:ext cx="3663459" cy="3248907"/>
              <a:chOff x="3914917" y="2617514"/>
              <a:chExt cx="3663459" cy="32489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EDD7C1F-62D4-4C68-9CA4-DF0F6E4CBEC0}"/>
                  </a:ext>
                </a:extLst>
              </p:cNvPr>
              <p:cNvSpPr/>
              <p:nvPr/>
            </p:nvSpPr>
            <p:spPr>
              <a:xfrm>
                <a:off x="3914917" y="2617514"/>
                <a:ext cx="3663459" cy="2496913"/>
              </a:xfrm>
              <a:prstGeom prst="rect">
                <a:avLst/>
              </a:prstGeom>
              <a:solidFill>
                <a:srgbClr val="15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4400" b="1" kern="2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Rectangle 80">
                <a:extLst>
                  <a:ext uri="{FF2B5EF4-FFF2-40B4-BE49-F238E27FC236}">
                    <a16:creationId xmlns:a16="http://schemas.microsoft.com/office/drawing/2014/main" id="{1360DF96-7A64-4DD7-8F87-50E779209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172" y="5801333"/>
                <a:ext cx="2249487" cy="65088"/>
              </a:xfrm>
              <a:prstGeom prst="rect">
                <a:avLst/>
              </a:prstGeom>
              <a:solidFill>
                <a:srgbClr val="152E33"/>
              </a:solidFill>
              <a:ln>
                <a:solidFill>
                  <a:srgbClr val="152E33"/>
                </a:solidFill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bg-BG" altLang="en-US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95478CF-75D8-43D4-892C-B938A90E698D}"/>
                  </a:ext>
                </a:extLst>
              </p:cNvPr>
              <p:cNvSpPr/>
              <p:nvPr/>
            </p:nvSpPr>
            <p:spPr>
              <a:xfrm>
                <a:off x="4412975" y="5196270"/>
                <a:ext cx="3111880" cy="514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分子平方特定比例</a:t>
                </a:r>
                <a:endParaRPr lang="en-US" altLang="zh-CN" sz="16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F68BD98-E1A7-4613-A12C-791E801B22F7}"/>
                </a:ext>
              </a:extLst>
            </p:cNvPr>
            <p:cNvPicPr/>
            <p:nvPr/>
          </p:nvPicPr>
          <p:blipFill rotWithShape="1">
            <a:blip r:embed="rId5"/>
            <a:srcRect l="11847" t="23294" r="12390" b="11874"/>
            <a:stretch/>
          </p:blipFill>
          <p:spPr>
            <a:xfrm>
              <a:off x="7822496" y="2963581"/>
              <a:ext cx="3147187" cy="2026022"/>
            </a:xfrm>
            <a:prstGeom prst="rect">
              <a:avLst/>
            </a:prstGeom>
          </p:spPr>
        </p:pic>
      </p:grpSp>
      <p:sp>
        <p:nvSpPr>
          <p:cNvPr id="30" name="文本框 26">
            <a:extLst>
              <a:ext uri="{FF2B5EF4-FFF2-40B4-BE49-F238E27FC236}">
                <a16:creationId xmlns:a16="http://schemas.microsoft.com/office/drawing/2014/main" id="{88D7DE05-EA0F-4703-81D5-5DCAD015A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提出融合算法</a:t>
            </a:r>
            <a:endParaRPr lang="zh-CN" altLang="en-US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970E23-0E9E-4787-AA15-96062AA71FF1}"/>
              </a:ext>
            </a:extLst>
          </p:cNvPr>
          <p:cNvSpPr txBox="1"/>
          <p:nvPr/>
        </p:nvSpPr>
        <p:spPr>
          <a:xfrm>
            <a:off x="1971040" y="1656080"/>
            <a:ext cx="832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52E33"/>
                </a:solidFill>
              </a:rPr>
              <a:t>G1:G2:G3:G4:G5:G6=1:2:3:4:5:6</a:t>
            </a:r>
            <a:endParaRPr lang="zh-CN" altLang="en-US" sz="3200" b="1" dirty="0">
              <a:solidFill>
                <a:srgbClr val="152E33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6BE7575-179A-42C6-ABAF-5C8D8184D659}"/>
              </a:ext>
            </a:extLst>
          </p:cNvPr>
          <p:cNvSpPr/>
          <p:nvPr/>
        </p:nvSpPr>
        <p:spPr>
          <a:xfrm>
            <a:off x="7389372" y="1644167"/>
            <a:ext cx="4925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分子平方比例递增公式</a:t>
            </a:r>
            <a:endParaRPr lang="en-US" altLang="zh-CN" sz="2800" b="1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21B4383-524C-46F6-A2D0-E8C638A64607}"/>
              </a:ext>
            </a:extLst>
          </p:cNvPr>
          <p:cNvSpPr/>
          <p:nvPr/>
        </p:nvSpPr>
        <p:spPr bwMode="auto">
          <a:xfrm>
            <a:off x="0" y="0"/>
            <a:ext cx="12192000" cy="6826250"/>
          </a:xfrm>
          <a:prstGeom prst="rect">
            <a:avLst/>
          </a:prstGeom>
          <a:solidFill>
            <a:srgbClr val="152E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F96846-6CBD-4AAD-BF64-6E967BB0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B191A"/>
              </a:clrFrom>
              <a:clrTo>
                <a:srgbClr val="7B191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7292">
                        <a14:foregroundMark x1="81979" y1="48750" x2="81979" y2="48750"/>
                        <a14:foregroundMark x1="82552" y1="34333" x2="82552" y2="37333"/>
                        <a14:foregroundMark x1="97292" y1="28583" x2="97292" y2="28583"/>
                        <a14:foregroundMark x1="81875" y1="97750" x2="81875" y2="97750"/>
                        <a14:backgroundMark x1="45052" y1="15000" x2="45052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346"/>
            <a:ext cx="12192000" cy="6858000"/>
          </a:xfrm>
          <a:prstGeom prst="rect">
            <a:avLst/>
          </a:prstGeom>
          <a:noFill/>
        </p:spPr>
      </p:pic>
      <p:sp>
        <p:nvSpPr>
          <p:cNvPr id="13" name="矩形 1">
            <a:extLst>
              <a:ext uri="{FF2B5EF4-FFF2-40B4-BE49-F238E27FC236}">
                <a16:creationId xmlns:a16="http://schemas.microsoft.com/office/drawing/2014/main" id="{B39DECD5-DA10-4E25-8629-A22ADD622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7051943"/>
          </a:xfrm>
          <a:prstGeom prst="rect">
            <a:avLst/>
          </a:prstGeom>
          <a:solidFill>
            <a:srgbClr val="152E33">
              <a:alpha val="71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565084-54F0-47F6-9AFD-288AF02FA1E4}"/>
              </a:ext>
            </a:extLst>
          </p:cNvPr>
          <p:cNvSpPr/>
          <p:nvPr/>
        </p:nvSpPr>
        <p:spPr>
          <a:xfrm>
            <a:off x="3787402" y="2315192"/>
            <a:ext cx="8502169" cy="2820198"/>
          </a:xfrm>
          <a:prstGeom prst="rect">
            <a:avLst/>
          </a:prstGeom>
          <a:solidFill>
            <a:srgbClr val="12BB9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0F738C-F3AF-42D1-8E04-DA8261D209FE}"/>
              </a:ext>
            </a:extLst>
          </p:cNvPr>
          <p:cNvSpPr/>
          <p:nvPr/>
        </p:nvSpPr>
        <p:spPr>
          <a:xfrm>
            <a:off x="4094480" y="2631440"/>
            <a:ext cx="809752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EA7960-785E-46D0-8504-A8B9EB68350F}"/>
              </a:ext>
            </a:extLst>
          </p:cNvPr>
          <p:cNvSpPr/>
          <p:nvPr/>
        </p:nvSpPr>
        <p:spPr>
          <a:xfrm>
            <a:off x="0" y="2319360"/>
            <a:ext cx="1871542" cy="2820197"/>
          </a:xfrm>
          <a:prstGeom prst="rect">
            <a:avLst/>
          </a:prstGeom>
          <a:solidFill>
            <a:srgbClr val="12BB9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68512CD5-D5A4-4F25-87CF-DBC42E67C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92" y="2907179"/>
            <a:ext cx="1173296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88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7A7228-18B0-4A0B-8CE9-CA8FFEEC681B}"/>
              </a:ext>
            </a:extLst>
          </p:cNvPr>
          <p:cNvSpPr txBox="1"/>
          <p:nvPr/>
        </p:nvSpPr>
        <p:spPr>
          <a:xfrm>
            <a:off x="1818289" y="2764220"/>
            <a:ext cx="26801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13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BF3B94-E8C8-49A6-8929-182D5D5FC23B}"/>
              </a:ext>
            </a:extLst>
          </p:cNvPr>
          <p:cNvSpPr/>
          <p:nvPr/>
        </p:nvSpPr>
        <p:spPr>
          <a:xfrm>
            <a:off x="0" y="2631440"/>
            <a:ext cx="167640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9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F7D54357-4877-4EE8-9A11-C00B82F2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619589" y="1423920"/>
            <a:ext cx="103178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B82A81-7855-4DD2-967F-C684ACF99260}"/>
              </a:ext>
            </a:extLst>
          </p:cNvPr>
          <p:cNvGrpSpPr/>
          <p:nvPr/>
        </p:nvGrpSpPr>
        <p:grpSpPr>
          <a:xfrm>
            <a:off x="455600" y="4178760"/>
            <a:ext cx="2508102" cy="1994878"/>
            <a:chOff x="121920" y="2317970"/>
            <a:chExt cx="5594326" cy="466920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5001030-1FB2-4AE5-9C31-89DD76E3D3EB}"/>
                </a:ext>
              </a:extLst>
            </p:cNvPr>
            <p:cNvGrpSpPr/>
            <p:nvPr/>
          </p:nvGrpSpPr>
          <p:grpSpPr>
            <a:xfrm>
              <a:off x="121920" y="2317970"/>
              <a:ext cx="5594326" cy="4669201"/>
              <a:chOff x="7851306" y="2554077"/>
              <a:chExt cx="3575053" cy="3518534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A8CD7F0-0C9C-4E1A-A3D5-E5948AAEA6FE}"/>
                  </a:ext>
                </a:extLst>
              </p:cNvPr>
              <p:cNvSpPr/>
              <p:nvPr/>
            </p:nvSpPr>
            <p:spPr>
              <a:xfrm>
                <a:off x="7851306" y="2554077"/>
                <a:ext cx="3496093" cy="2605697"/>
              </a:xfrm>
              <a:prstGeom prst="rect">
                <a:avLst/>
              </a:prstGeom>
              <a:solidFill>
                <a:srgbClr val="15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4400" b="1" kern="2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6" name="Rectangle 80">
                <a:extLst>
                  <a:ext uri="{FF2B5EF4-FFF2-40B4-BE49-F238E27FC236}">
                    <a16:creationId xmlns:a16="http://schemas.microsoft.com/office/drawing/2014/main" id="{7BCC070E-1F81-4FCE-9DC9-0C42E57B3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2667" y="5801333"/>
                <a:ext cx="2249487" cy="65088"/>
              </a:xfrm>
              <a:prstGeom prst="rect">
                <a:avLst/>
              </a:prstGeom>
              <a:solidFill>
                <a:srgbClr val="152E33"/>
              </a:solidFill>
              <a:ln>
                <a:solidFill>
                  <a:srgbClr val="12BB9A"/>
                </a:solidFill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bg-BG" altLang="en-US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2AF6996-2B8B-4B5C-BD39-DC3048ABA04E}"/>
                  </a:ext>
                </a:extLst>
              </p:cNvPr>
              <p:cNvSpPr/>
              <p:nvPr/>
            </p:nvSpPr>
            <p:spPr>
              <a:xfrm>
                <a:off x="8278527" y="5149764"/>
                <a:ext cx="3147832" cy="922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1400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分子平方增益比例</a:t>
                </a:r>
                <a:endParaRPr lang="en-US" altLang="zh-CN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F90F778-4A2C-4B08-B7E0-3F1DE146818D}"/>
                </a:ext>
              </a:extLst>
            </p:cNvPr>
            <p:cNvPicPr/>
            <p:nvPr/>
          </p:nvPicPr>
          <p:blipFill rotWithShape="1">
            <a:blip r:embed="rId3"/>
            <a:srcRect l="12240" t="26901" r="12964" b="10636"/>
            <a:stretch/>
          </p:blipFill>
          <p:spPr>
            <a:xfrm>
              <a:off x="542140" y="2738923"/>
              <a:ext cx="4795420" cy="2833336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2EA0EB-9247-4017-B70F-234527A2DFCC}"/>
              </a:ext>
            </a:extLst>
          </p:cNvPr>
          <p:cNvGrpSpPr/>
          <p:nvPr/>
        </p:nvGrpSpPr>
        <p:grpSpPr>
          <a:xfrm>
            <a:off x="3125073" y="4135182"/>
            <a:ext cx="2339721" cy="1930035"/>
            <a:chOff x="3969441" y="2685433"/>
            <a:chExt cx="3496093" cy="321545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60FB4A6-DD93-4BAD-B5A8-2C76354A0A78}"/>
                </a:ext>
              </a:extLst>
            </p:cNvPr>
            <p:cNvGrpSpPr/>
            <p:nvPr/>
          </p:nvGrpSpPr>
          <p:grpSpPr>
            <a:xfrm>
              <a:off x="3969441" y="2685433"/>
              <a:ext cx="3496093" cy="3215458"/>
              <a:chOff x="450850" y="2585875"/>
              <a:chExt cx="3496093" cy="3215458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CB7A692-37BC-4330-A7C9-A698985CAE93}"/>
                  </a:ext>
                </a:extLst>
              </p:cNvPr>
              <p:cNvSpPr/>
              <p:nvPr/>
            </p:nvSpPr>
            <p:spPr>
              <a:xfrm>
                <a:off x="450850" y="2585875"/>
                <a:ext cx="3496093" cy="2533764"/>
              </a:xfrm>
              <a:prstGeom prst="rect">
                <a:avLst/>
              </a:prstGeom>
              <a:solidFill>
                <a:srgbClr val="15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4400" b="1" kern="2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Rectangle 80">
                <a:extLst>
                  <a:ext uri="{FF2B5EF4-FFF2-40B4-BE49-F238E27FC236}">
                    <a16:creationId xmlns:a16="http://schemas.microsoft.com/office/drawing/2014/main" id="{E3CB4F96-3F33-44AC-9237-8E163FB41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677" y="5736245"/>
                <a:ext cx="2249487" cy="65088"/>
              </a:xfrm>
              <a:prstGeom prst="rect">
                <a:avLst/>
              </a:prstGeom>
              <a:solidFill>
                <a:srgbClr val="152E33"/>
              </a:solidFill>
              <a:ln>
                <a:solidFill>
                  <a:srgbClr val="152E33"/>
                </a:solidFill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bg-BG" altLang="en-US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6A8D4CD-F923-4424-9BA4-E45D1E4B98EC}"/>
                  </a:ext>
                </a:extLst>
              </p:cNvPr>
              <p:cNvSpPr/>
              <p:nvPr/>
            </p:nvSpPr>
            <p:spPr>
              <a:xfrm>
                <a:off x="659330" y="5127833"/>
                <a:ext cx="3111880" cy="564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分子平方比例递增</a:t>
                </a:r>
                <a:endParaRPr lang="en-US" altLang="zh-CN" sz="16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252D38B-7682-41A9-AEC9-9E439A0E9ED6}"/>
                </a:ext>
              </a:extLst>
            </p:cNvPr>
            <p:cNvPicPr/>
            <p:nvPr/>
          </p:nvPicPr>
          <p:blipFill rotWithShape="1">
            <a:blip r:embed="rId4"/>
            <a:srcRect l="12290" t="24754" r="10868" b="13829"/>
            <a:stretch/>
          </p:blipFill>
          <p:spPr>
            <a:xfrm>
              <a:off x="4001475" y="3027465"/>
              <a:ext cx="3432024" cy="1956407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47A48CB-140B-4DDF-9F91-C4E97FE5DFE0}"/>
              </a:ext>
            </a:extLst>
          </p:cNvPr>
          <p:cNvGrpSpPr/>
          <p:nvPr/>
        </p:nvGrpSpPr>
        <p:grpSpPr>
          <a:xfrm>
            <a:off x="5648081" y="1592712"/>
            <a:ext cx="6397952" cy="4701696"/>
            <a:chOff x="7606919" y="2697291"/>
            <a:chExt cx="4318801" cy="324890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08FF75D-082F-469A-AC3E-084ADE8AB048}"/>
                </a:ext>
              </a:extLst>
            </p:cNvPr>
            <p:cNvGrpSpPr/>
            <p:nvPr/>
          </p:nvGrpSpPr>
          <p:grpSpPr>
            <a:xfrm>
              <a:off x="7606919" y="2697291"/>
              <a:ext cx="4318801" cy="3248907"/>
              <a:chOff x="3914917" y="2617514"/>
              <a:chExt cx="4318801" cy="324890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EDD7C1F-62D4-4C68-9CA4-DF0F6E4CBEC0}"/>
                  </a:ext>
                </a:extLst>
              </p:cNvPr>
              <p:cNvSpPr/>
              <p:nvPr/>
            </p:nvSpPr>
            <p:spPr>
              <a:xfrm>
                <a:off x="3914917" y="2617514"/>
                <a:ext cx="4014298" cy="2830371"/>
              </a:xfrm>
              <a:prstGeom prst="rect">
                <a:avLst/>
              </a:prstGeom>
              <a:solidFill>
                <a:srgbClr val="152E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4400" b="1" kern="2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Rectangle 80">
                <a:extLst>
                  <a:ext uri="{FF2B5EF4-FFF2-40B4-BE49-F238E27FC236}">
                    <a16:creationId xmlns:a16="http://schemas.microsoft.com/office/drawing/2014/main" id="{1360DF96-7A64-4DD7-8F87-50E779209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172" y="5801333"/>
                <a:ext cx="2249487" cy="65088"/>
              </a:xfrm>
              <a:prstGeom prst="rect">
                <a:avLst/>
              </a:prstGeom>
              <a:solidFill>
                <a:srgbClr val="12BB9A"/>
              </a:solidFill>
              <a:ln>
                <a:solidFill>
                  <a:srgbClr val="12BB9A"/>
                </a:solidFill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bg-BG" altLang="en-US" sz="1800">
                  <a:solidFill>
                    <a:srgbClr val="1CBB9F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95478CF-75D8-43D4-892C-B938A90E698D}"/>
                  </a:ext>
                </a:extLst>
              </p:cNvPr>
              <p:cNvSpPr/>
              <p:nvPr/>
            </p:nvSpPr>
            <p:spPr>
              <a:xfrm>
                <a:off x="5121838" y="5447885"/>
                <a:ext cx="3111880" cy="386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12BB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分子平方特定比例</a:t>
                </a:r>
                <a:endParaRPr lang="en-US" altLang="zh-CN" sz="28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F68BD98-E1A7-4613-A12C-791E801B22F7}"/>
                </a:ext>
              </a:extLst>
            </p:cNvPr>
            <p:cNvPicPr/>
            <p:nvPr/>
          </p:nvPicPr>
          <p:blipFill rotWithShape="1">
            <a:blip r:embed="rId5"/>
            <a:srcRect l="11847" t="23294" r="12390" b="11874"/>
            <a:stretch/>
          </p:blipFill>
          <p:spPr>
            <a:xfrm>
              <a:off x="7686689" y="2936461"/>
              <a:ext cx="3798720" cy="2473685"/>
            </a:xfrm>
            <a:prstGeom prst="rect">
              <a:avLst/>
            </a:prstGeom>
          </p:spPr>
        </p:pic>
      </p:grpSp>
      <p:sp>
        <p:nvSpPr>
          <p:cNvPr id="30" name="文本框 26">
            <a:extLst>
              <a:ext uri="{FF2B5EF4-FFF2-40B4-BE49-F238E27FC236}">
                <a16:creationId xmlns:a16="http://schemas.microsoft.com/office/drawing/2014/main" id="{88D7DE05-EA0F-4703-81D5-5DCAD015A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668" y="643328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提出融合算法</a:t>
            </a:r>
            <a:endParaRPr lang="zh-CN" altLang="en-US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BDF2BB-418E-4D91-86CC-43D15121662B}"/>
              </a:ext>
            </a:extLst>
          </p:cNvPr>
          <p:cNvSpPr txBox="1"/>
          <p:nvPr/>
        </p:nvSpPr>
        <p:spPr>
          <a:xfrm>
            <a:off x="145372" y="1959122"/>
            <a:ext cx="832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152E33"/>
                </a:solidFill>
              </a:rPr>
              <a:t>G1:G2:G3:G4:G5:G6=1:2:3:4:3:2</a:t>
            </a:r>
            <a:endParaRPr lang="zh-CN" altLang="en-US" sz="2800" b="1" dirty="0">
              <a:solidFill>
                <a:srgbClr val="152E33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06CEC26-A039-46A0-BA85-C220800B0CA7}"/>
              </a:ext>
            </a:extLst>
          </p:cNvPr>
          <p:cNvSpPr/>
          <p:nvPr/>
        </p:nvSpPr>
        <p:spPr>
          <a:xfrm>
            <a:off x="840453" y="2880943"/>
            <a:ext cx="4925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分子平方特定增益公式</a:t>
            </a:r>
            <a:endParaRPr lang="en-US" altLang="zh-CN" sz="2800" b="1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8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F7D54357-4877-4EE8-9A11-C00B82F2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619589" y="1423920"/>
            <a:ext cx="103178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对比处理结果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001030-1FB2-4AE5-9C31-89DD76E3D3EB}"/>
              </a:ext>
            </a:extLst>
          </p:cNvPr>
          <p:cNvGrpSpPr/>
          <p:nvPr/>
        </p:nvGrpSpPr>
        <p:grpSpPr>
          <a:xfrm>
            <a:off x="254606" y="2652460"/>
            <a:ext cx="3575053" cy="3312344"/>
            <a:chOff x="7851306" y="2554077"/>
            <a:chExt cx="3575053" cy="33123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A8CD7F0-0C9C-4E1A-A3D5-E5948AAEA6FE}"/>
                </a:ext>
              </a:extLst>
            </p:cNvPr>
            <p:cNvSpPr/>
            <p:nvPr/>
          </p:nvSpPr>
          <p:spPr>
            <a:xfrm>
              <a:off x="7851306" y="2554077"/>
              <a:ext cx="3496093" cy="2605697"/>
            </a:xfrm>
            <a:prstGeom prst="rect">
              <a:avLst/>
            </a:prstGeom>
            <a:solidFill>
              <a:srgbClr val="12BB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Rectangle 80">
              <a:extLst>
                <a:ext uri="{FF2B5EF4-FFF2-40B4-BE49-F238E27FC236}">
                  <a16:creationId xmlns:a16="http://schemas.microsoft.com/office/drawing/2014/main" id="{7BCC070E-1F81-4FCE-9DC9-0C42E57B3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667" y="5801333"/>
              <a:ext cx="2249487" cy="65088"/>
            </a:xfrm>
            <a:prstGeom prst="rect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2AF6996-2B8B-4B5C-BD39-DC3048ABA04E}"/>
                </a:ext>
              </a:extLst>
            </p:cNvPr>
            <p:cNvSpPr/>
            <p:nvPr/>
          </p:nvSpPr>
          <p:spPr>
            <a:xfrm>
              <a:off x="8278527" y="5149764"/>
              <a:ext cx="31478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分子平方增益比例</a:t>
              </a:r>
              <a:endParaRPr lang="en-US" altLang="zh-CN" sz="2800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60FB4A6-DD93-4BAD-B5A8-2C76354A0A78}"/>
              </a:ext>
            </a:extLst>
          </p:cNvPr>
          <p:cNvGrpSpPr/>
          <p:nvPr/>
        </p:nvGrpSpPr>
        <p:grpSpPr>
          <a:xfrm>
            <a:off x="3969441" y="2685433"/>
            <a:ext cx="3496093" cy="3215458"/>
            <a:chOff x="450850" y="2585875"/>
            <a:chExt cx="3496093" cy="321545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CB7A692-37BC-4330-A7C9-A698985CAE93}"/>
                </a:ext>
              </a:extLst>
            </p:cNvPr>
            <p:cNvSpPr/>
            <p:nvPr/>
          </p:nvSpPr>
          <p:spPr>
            <a:xfrm>
              <a:off x="450850" y="2585875"/>
              <a:ext cx="3496093" cy="2533764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Rectangle 80">
              <a:extLst>
                <a:ext uri="{FF2B5EF4-FFF2-40B4-BE49-F238E27FC236}">
                  <a16:creationId xmlns:a16="http://schemas.microsoft.com/office/drawing/2014/main" id="{E3CB4F96-3F33-44AC-9237-8E163FB41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677" y="5736245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6A8D4CD-F923-4424-9BA4-E45D1E4B98EC}"/>
                </a:ext>
              </a:extLst>
            </p:cNvPr>
            <p:cNvSpPr/>
            <p:nvPr/>
          </p:nvSpPr>
          <p:spPr>
            <a:xfrm>
              <a:off x="659329" y="5127834"/>
              <a:ext cx="31118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分子平方比例递增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08FF75D-082F-469A-AC3E-084ADE8AB048}"/>
              </a:ext>
            </a:extLst>
          </p:cNvPr>
          <p:cNvGrpSpPr/>
          <p:nvPr/>
        </p:nvGrpSpPr>
        <p:grpSpPr>
          <a:xfrm>
            <a:off x="7606919" y="2697291"/>
            <a:ext cx="3663459" cy="3248907"/>
            <a:chOff x="3914917" y="2617514"/>
            <a:chExt cx="3663459" cy="324890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EDD7C1F-62D4-4C68-9CA4-DF0F6E4CBEC0}"/>
                </a:ext>
              </a:extLst>
            </p:cNvPr>
            <p:cNvSpPr/>
            <p:nvPr/>
          </p:nvSpPr>
          <p:spPr>
            <a:xfrm>
              <a:off x="3914917" y="2617514"/>
              <a:ext cx="3663459" cy="2496913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Rectangle 80">
              <a:extLst>
                <a:ext uri="{FF2B5EF4-FFF2-40B4-BE49-F238E27FC236}">
                  <a16:creationId xmlns:a16="http://schemas.microsoft.com/office/drawing/2014/main" id="{1360DF96-7A64-4DD7-8F87-50E779209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172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95478CF-75D8-43D4-892C-B938A90E698D}"/>
                </a:ext>
              </a:extLst>
            </p:cNvPr>
            <p:cNvSpPr/>
            <p:nvPr/>
          </p:nvSpPr>
          <p:spPr>
            <a:xfrm>
              <a:off x="4412975" y="5196270"/>
              <a:ext cx="31118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分子平方特定比例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5F90F778-4A2C-4B08-B7E0-3F1DE146818D}"/>
              </a:ext>
            </a:extLst>
          </p:cNvPr>
          <p:cNvPicPr/>
          <p:nvPr/>
        </p:nvPicPr>
        <p:blipFill rotWithShape="1">
          <a:blip r:embed="rId3"/>
          <a:srcRect l="12240" t="26901" r="12964" b="10636"/>
          <a:stretch/>
        </p:blipFill>
        <p:spPr>
          <a:xfrm>
            <a:off x="254606" y="3020240"/>
            <a:ext cx="3496093" cy="197085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252D38B-7682-41A9-AEC9-9E439A0E9ED6}"/>
              </a:ext>
            </a:extLst>
          </p:cNvPr>
          <p:cNvPicPr/>
          <p:nvPr/>
        </p:nvPicPr>
        <p:blipFill rotWithShape="1">
          <a:blip r:embed="rId4"/>
          <a:srcRect l="12290" t="24754" r="10868" b="13829"/>
          <a:stretch/>
        </p:blipFill>
        <p:spPr>
          <a:xfrm>
            <a:off x="4001475" y="3027465"/>
            <a:ext cx="3432024" cy="195640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F68BD98-E1A7-4613-A12C-791E801B22F7}"/>
              </a:ext>
            </a:extLst>
          </p:cNvPr>
          <p:cNvPicPr/>
          <p:nvPr/>
        </p:nvPicPr>
        <p:blipFill rotWithShape="1">
          <a:blip r:embed="rId5"/>
          <a:srcRect l="11847" t="23294" r="12390" b="11874"/>
          <a:stretch/>
        </p:blipFill>
        <p:spPr>
          <a:xfrm>
            <a:off x="7822496" y="2963581"/>
            <a:ext cx="3147187" cy="2026022"/>
          </a:xfrm>
          <a:prstGeom prst="rect">
            <a:avLst/>
          </a:prstGeom>
        </p:spPr>
      </p:pic>
      <p:sp>
        <p:nvSpPr>
          <p:cNvPr id="30" name="文本框 26">
            <a:extLst>
              <a:ext uri="{FF2B5EF4-FFF2-40B4-BE49-F238E27FC236}">
                <a16:creationId xmlns:a16="http://schemas.microsoft.com/office/drawing/2014/main" id="{88D7DE05-EA0F-4703-81D5-5DCAD015A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确定算法</a:t>
            </a:r>
          </a:p>
        </p:txBody>
      </p:sp>
    </p:spTree>
    <p:extLst>
      <p:ext uri="{BB962C8B-B14F-4D97-AF65-F5344CB8AC3E}">
        <p14:creationId xmlns:p14="http://schemas.microsoft.com/office/powerpoint/2010/main" val="428879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4CBFFDB-4C9D-4F30-8D8C-92BE80BB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迁移流程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1955F7-2CF4-4B90-9EDE-D11ABE821A02}"/>
              </a:ext>
            </a:extLst>
          </p:cNvPr>
          <p:cNvGrpSpPr/>
          <p:nvPr/>
        </p:nvGrpSpPr>
        <p:grpSpPr>
          <a:xfrm>
            <a:off x="700302" y="2849377"/>
            <a:ext cx="11491698" cy="1666862"/>
            <a:chOff x="1238235" y="2840118"/>
            <a:chExt cx="10791395" cy="144595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1158161-C898-4C1E-8B5D-4D9C0D839DAB}"/>
                </a:ext>
              </a:extLst>
            </p:cNvPr>
            <p:cNvGrpSpPr/>
            <p:nvPr/>
          </p:nvGrpSpPr>
          <p:grpSpPr>
            <a:xfrm>
              <a:off x="1238235" y="2840118"/>
              <a:ext cx="1330962" cy="1442720"/>
              <a:chOff x="1920240" y="2854960"/>
              <a:chExt cx="1330962" cy="1442720"/>
            </a:xfrm>
          </p:grpSpPr>
          <p:sp>
            <p:nvSpPr>
              <p:cNvPr id="32" name="菱形 31">
                <a:extLst>
                  <a:ext uri="{FF2B5EF4-FFF2-40B4-BE49-F238E27FC236}">
                    <a16:creationId xmlns:a16="http://schemas.microsoft.com/office/drawing/2014/main" id="{3F36CF19-CF82-48FF-845F-A0FEEFCD514B}"/>
                  </a:ext>
                </a:extLst>
              </p:cNvPr>
              <p:cNvSpPr/>
              <p:nvPr/>
            </p:nvSpPr>
            <p:spPr>
              <a:xfrm>
                <a:off x="1920240" y="2854960"/>
                <a:ext cx="1310640" cy="1442720"/>
              </a:xfrm>
              <a:prstGeom prst="diamond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F9D40E3-A2E3-45DB-B2BB-579F3585B799}"/>
                  </a:ext>
                </a:extLst>
              </p:cNvPr>
              <p:cNvSpPr txBox="1"/>
              <p:nvPr/>
            </p:nvSpPr>
            <p:spPr>
              <a:xfrm>
                <a:off x="2057398" y="3391654"/>
                <a:ext cx="1193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输入图像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11A3E94-D83F-4908-94B6-062912C7C077}"/>
                </a:ext>
              </a:extLst>
            </p:cNvPr>
            <p:cNvGrpSpPr/>
            <p:nvPr/>
          </p:nvGrpSpPr>
          <p:grpSpPr>
            <a:xfrm>
              <a:off x="10698668" y="2843352"/>
              <a:ext cx="1330962" cy="1442720"/>
              <a:chOff x="1920240" y="2854960"/>
              <a:chExt cx="1330962" cy="1442720"/>
            </a:xfrm>
          </p:grpSpPr>
          <p:sp>
            <p:nvSpPr>
              <p:cNvPr id="30" name="菱形 29">
                <a:extLst>
                  <a:ext uri="{FF2B5EF4-FFF2-40B4-BE49-F238E27FC236}">
                    <a16:creationId xmlns:a16="http://schemas.microsoft.com/office/drawing/2014/main" id="{06CEA134-BDCF-4101-AC9C-DECFCCC7781C}"/>
                  </a:ext>
                </a:extLst>
              </p:cNvPr>
              <p:cNvSpPr/>
              <p:nvPr/>
            </p:nvSpPr>
            <p:spPr>
              <a:xfrm>
                <a:off x="1920240" y="2854960"/>
                <a:ext cx="1310640" cy="1442720"/>
              </a:xfrm>
              <a:prstGeom prst="diamond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DCB789D-5FA6-4580-9F0E-039B38C4D364}"/>
                  </a:ext>
                </a:extLst>
              </p:cNvPr>
              <p:cNvSpPr txBox="1"/>
              <p:nvPr/>
            </p:nvSpPr>
            <p:spPr>
              <a:xfrm>
                <a:off x="2057398" y="3391654"/>
                <a:ext cx="1193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输出图像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D1E8CBC-D7BC-43C0-838F-B423313C28FA}"/>
                </a:ext>
              </a:extLst>
            </p:cNvPr>
            <p:cNvGrpSpPr/>
            <p:nvPr/>
          </p:nvGrpSpPr>
          <p:grpSpPr>
            <a:xfrm>
              <a:off x="3394702" y="2890828"/>
              <a:ext cx="1879600" cy="1229360"/>
              <a:chOff x="3556000" y="3068320"/>
              <a:chExt cx="1879600" cy="122936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BE607EF-351B-49E7-8C28-B6845752D74A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799B6B2-8371-405C-8682-D9F0D684F234}"/>
                  </a:ext>
                </a:extLst>
              </p:cNvPr>
              <p:cNvSpPr txBox="1"/>
              <p:nvPr/>
            </p:nvSpPr>
            <p:spPr>
              <a:xfrm>
                <a:off x="3710939" y="3221335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傅里叶变换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低通滤波器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转换色彩通道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6C3A080-21C6-4ABA-A74F-0E125063CA2D}"/>
                </a:ext>
              </a:extLst>
            </p:cNvPr>
            <p:cNvGrpSpPr/>
            <p:nvPr/>
          </p:nvGrpSpPr>
          <p:grpSpPr>
            <a:xfrm>
              <a:off x="6099808" y="2903359"/>
              <a:ext cx="1588201" cy="1229360"/>
              <a:chOff x="3556000" y="3068320"/>
              <a:chExt cx="2083830" cy="122936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A3304BA-4269-49D8-ABA1-7342E143BD0D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641AD13-9340-4454-BA18-14976EC8C886}"/>
                  </a:ext>
                </a:extLst>
              </p:cNvPr>
              <p:cNvSpPr txBox="1"/>
              <p:nvPr/>
            </p:nvSpPr>
            <p:spPr>
              <a:xfrm>
                <a:off x="3585082" y="3285909"/>
                <a:ext cx="2054748" cy="881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迁移算法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solidFill>
                      <a:srgbClr val="12BB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</a:t>
                </a:r>
                <a:endParaRPr lang="en-US" altLang="zh-CN" sz="24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6631D7D-CBDA-4D21-9476-B83DF5AA2A31}"/>
                </a:ext>
              </a:extLst>
            </p:cNvPr>
            <p:cNvGrpSpPr/>
            <p:nvPr/>
          </p:nvGrpSpPr>
          <p:grpSpPr>
            <a:xfrm>
              <a:off x="8450782" y="2905929"/>
              <a:ext cx="1548947" cy="1229360"/>
              <a:chOff x="3556000" y="3068320"/>
              <a:chExt cx="2032325" cy="122936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4303C3-0A9C-4FDD-B575-B3D4D119A73C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2BB9A"/>
              </a:solidFill>
              <a:ln>
                <a:solidFill>
                  <a:srgbClr val="12B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76F2FDB-2B74-400B-ABC0-3A408643DDCB}"/>
                  </a:ext>
                </a:extLst>
              </p:cNvPr>
              <p:cNvSpPr txBox="1"/>
              <p:nvPr/>
            </p:nvSpPr>
            <p:spPr>
              <a:xfrm>
                <a:off x="3597024" y="3227369"/>
                <a:ext cx="1991301" cy="881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融合比例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增益比例</a:t>
                </a:r>
              </a:p>
            </p:txBody>
          </p:sp>
        </p:grp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A6EE02BE-447A-429D-AA25-D59EE4ADFE6A}"/>
                </a:ext>
              </a:extLst>
            </p:cNvPr>
            <p:cNvSpPr/>
            <p:nvPr/>
          </p:nvSpPr>
          <p:spPr>
            <a:xfrm>
              <a:off x="2649849" y="3391654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84077A74-FB34-4AAF-A93D-AE25D19FF94F}"/>
                </a:ext>
              </a:extLst>
            </p:cNvPr>
            <p:cNvSpPr/>
            <p:nvPr/>
          </p:nvSpPr>
          <p:spPr>
            <a:xfrm>
              <a:off x="5361933" y="3364776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C2309059-6068-453B-AEAB-A457C4AE3541}"/>
                </a:ext>
              </a:extLst>
            </p:cNvPr>
            <p:cNvSpPr/>
            <p:nvPr/>
          </p:nvSpPr>
          <p:spPr>
            <a:xfrm>
              <a:off x="7616830" y="3362960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24BA8751-B39D-4D7C-8B69-2BB5A306894A}"/>
                </a:ext>
              </a:extLst>
            </p:cNvPr>
            <p:cNvSpPr/>
            <p:nvPr/>
          </p:nvSpPr>
          <p:spPr>
            <a:xfrm>
              <a:off x="9967535" y="3380046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66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4CBFFDB-4C9D-4F30-8D8C-92BE80BB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46987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提出不同的风格迁移算法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2007629"/>
            <a:ext cx="103178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上述实验确定分子平方增益比例为最优算法</a:t>
            </a: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实验发现</a:t>
            </a:r>
            <a:r>
              <a:rPr lang="zh-CN" altLang="en-US" sz="2800" dirty="0">
                <a:solidFill>
                  <a:srgbClr val="ED49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不同人脸图像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对迁移结果</a:t>
            </a:r>
            <a:r>
              <a:rPr lang="zh-CN" altLang="en-US" sz="2800" b="1" dirty="0">
                <a:solidFill>
                  <a:srgbClr val="ED49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不产生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影响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实验发现</a:t>
            </a:r>
            <a:r>
              <a:rPr lang="zh-CN" altLang="en-US" sz="2800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不同风格图像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对迁移结果</a:t>
            </a:r>
            <a:r>
              <a:rPr lang="zh-CN" altLang="en-US" sz="2800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产生影响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，针对不同风格图像应该选择不同算法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zh-CN" altLang="en-US" sz="2800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不同系数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800" dirty="0">
                <a:solidFill>
                  <a:srgbClr val="ED49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增益比例算法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可以确定不同风格的迁移算法</a:t>
            </a:r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提出：油画风格迁移算法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 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抽象画风格迁移算法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铅笔画风格迁移算法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224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4CBFFDB-4C9D-4F30-8D8C-92BE80BB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迁移流程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1955F7-2CF4-4B90-9EDE-D11ABE821A02}"/>
              </a:ext>
            </a:extLst>
          </p:cNvPr>
          <p:cNvGrpSpPr/>
          <p:nvPr/>
        </p:nvGrpSpPr>
        <p:grpSpPr>
          <a:xfrm>
            <a:off x="700302" y="2849377"/>
            <a:ext cx="11491698" cy="1666862"/>
            <a:chOff x="1238235" y="2840118"/>
            <a:chExt cx="10791395" cy="144595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1158161-C898-4C1E-8B5D-4D9C0D839DAB}"/>
                </a:ext>
              </a:extLst>
            </p:cNvPr>
            <p:cNvGrpSpPr/>
            <p:nvPr/>
          </p:nvGrpSpPr>
          <p:grpSpPr>
            <a:xfrm>
              <a:off x="1238235" y="2840118"/>
              <a:ext cx="1330962" cy="1442720"/>
              <a:chOff x="1920240" y="2854960"/>
              <a:chExt cx="1330962" cy="1442720"/>
            </a:xfrm>
          </p:grpSpPr>
          <p:sp>
            <p:nvSpPr>
              <p:cNvPr id="32" name="菱形 31">
                <a:extLst>
                  <a:ext uri="{FF2B5EF4-FFF2-40B4-BE49-F238E27FC236}">
                    <a16:creationId xmlns:a16="http://schemas.microsoft.com/office/drawing/2014/main" id="{3F36CF19-CF82-48FF-845F-A0FEEFCD514B}"/>
                  </a:ext>
                </a:extLst>
              </p:cNvPr>
              <p:cNvSpPr/>
              <p:nvPr/>
            </p:nvSpPr>
            <p:spPr>
              <a:xfrm>
                <a:off x="1920240" y="2854960"/>
                <a:ext cx="1310640" cy="1442720"/>
              </a:xfrm>
              <a:prstGeom prst="diamond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F9D40E3-A2E3-45DB-B2BB-579F3585B799}"/>
                  </a:ext>
                </a:extLst>
              </p:cNvPr>
              <p:cNvSpPr txBox="1"/>
              <p:nvPr/>
            </p:nvSpPr>
            <p:spPr>
              <a:xfrm>
                <a:off x="2057398" y="3391654"/>
                <a:ext cx="1193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输入图像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11A3E94-D83F-4908-94B6-062912C7C077}"/>
                </a:ext>
              </a:extLst>
            </p:cNvPr>
            <p:cNvGrpSpPr/>
            <p:nvPr/>
          </p:nvGrpSpPr>
          <p:grpSpPr>
            <a:xfrm>
              <a:off x="10698668" y="2843352"/>
              <a:ext cx="1330962" cy="1442720"/>
              <a:chOff x="1920240" y="2854960"/>
              <a:chExt cx="1330962" cy="1442720"/>
            </a:xfrm>
          </p:grpSpPr>
          <p:sp>
            <p:nvSpPr>
              <p:cNvPr id="30" name="菱形 29">
                <a:extLst>
                  <a:ext uri="{FF2B5EF4-FFF2-40B4-BE49-F238E27FC236}">
                    <a16:creationId xmlns:a16="http://schemas.microsoft.com/office/drawing/2014/main" id="{06CEA134-BDCF-4101-AC9C-DECFCCC7781C}"/>
                  </a:ext>
                </a:extLst>
              </p:cNvPr>
              <p:cNvSpPr/>
              <p:nvPr/>
            </p:nvSpPr>
            <p:spPr>
              <a:xfrm>
                <a:off x="1920240" y="2854960"/>
                <a:ext cx="1310640" cy="1442720"/>
              </a:xfrm>
              <a:prstGeom prst="diamond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DCB789D-5FA6-4580-9F0E-039B38C4D364}"/>
                  </a:ext>
                </a:extLst>
              </p:cNvPr>
              <p:cNvSpPr txBox="1"/>
              <p:nvPr/>
            </p:nvSpPr>
            <p:spPr>
              <a:xfrm>
                <a:off x="2057398" y="3391654"/>
                <a:ext cx="1193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输出图像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D1E8CBC-D7BC-43C0-838F-B423313C28FA}"/>
                </a:ext>
              </a:extLst>
            </p:cNvPr>
            <p:cNvGrpSpPr/>
            <p:nvPr/>
          </p:nvGrpSpPr>
          <p:grpSpPr>
            <a:xfrm>
              <a:off x="3394702" y="2890828"/>
              <a:ext cx="1879600" cy="1229360"/>
              <a:chOff x="3556000" y="3068320"/>
              <a:chExt cx="1879600" cy="122936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BE607EF-351B-49E7-8C28-B6845752D74A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799B6B2-8371-405C-8682-D9F0D684F234}"/>
                  </a:ext>
                </a:extLst>
              </p:cNvPr>
              <p:cNvSpPr txBox="1"/>
              <p:nvPr/>
            </p:nvSpPr>
            <p:spPr>
              <a:xfrm>
                <a:off x="3710939" y="3221335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傅里叶变换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低通滤波器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转换色彩通道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6C3A080-21C6-4ABA-A74F-0E125063CA2D}"/>
                </a:ext>
              </a:extLst>
            </p:cNvPr>
            <p:cNvGrpSpPr/>
            <p:nvPr/>
          </p:nvGrpSpPr>
          <p:grpSpPr>
            <a:xfrm>
              <a:off x="6099808" y="2903359"/>
              <a:ext cx="1588201" cy="1229360"/>
              <a:chOff x="3556000" y="3068320"/>
              <a:chExt cx="2083830" cy="122936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A3304BA-4269-49D8-ABA1-7342E143BD0D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52E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641AD13-9340-4454-BA18-14976EC8C886}"/>
                  </a:ext>
                </a:extLst>
              </p:cNvPr>
              <p:cNvSpPr txBox="1"/>
              <p:nvPr/>
            </p:nvSpPr>
            <p:spPr>
              <a:xfrm>
                <a:off x="3585082" y="3285909"/>
                <a:ext cx="2054748" cy="881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迁移算法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b="1" dirty="0">
                    <a:solidFill>
                      <a:srgbClr val="12BB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分子平方</a:t>
                </a:r>
                <a:endParaRPr lang="en-US" altLang="zh-CN" sz="2400" b="1" dirty="0">
                  <a:solidFill>
                    <a:srgbClr val="12BB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6631D7D-CBDA-4D21-9476-B83DF5AA2A31}"/>
                </a:ext>
              </a:extLst>
            </p:cNvPr>
            <p:cNvGrpSpPr/>
            <p:nvPr/>
          </p:nvGrpSpPr>
          <p:grpSpPr>
            <a:xfrm>
              <a:off x="8450782" y="2905929"/>
              <a:ext cx="1548947" cy="1229360"/>
              <a:chOff x="3556000" y="3068320"/>
              <a:chExt cx="2032325" cy="122936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4303C3-0A9C-4FDD-B575-B3D4D119A73C}"/>
                  </a:ext>
                </a:extLst>
              </p:cNvPr>
              <p:cNvSpPr/>
              <p:nvPr/>
            </p:nvSpPr>
            <p:spPr>
              <a:xfrm>
                <a:off x="3556000" y="3068320"/>
                <a:ext cx="1879600" cy="1229360"/>
              </a:xfrm>
              <a:prstGeom prst="rect">
                <a:avLst/>
              </a:prstGeom>
              <a:solidFill>
                <a:srgbClr val="12BB9A"/>
              </a:solidFill>
              <a:ln>
                <a:solidFill>
                  <a:srgbClr val="12B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76F2FDB-2B74-400B-ABC0-3A408643DDCB}"/>
                  </a:ext>
                </a:extLst>
              </p:cNvPr>
              <p:cNvSpPr txBox="1"/>
              <p:nvPr/>
            </p:nvSpPr>
            <p:spPr>
              <a:xfrm>
                <a:off x="3597024" y="3227369"/>
                <a:ext cx="1991301" cy="881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融合比例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b="1" dirty="0">
                    <a:solidFill>
                      <a:srgbClr val="152E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增益比例</a:t>
                </a:r>
              </a:p>
            </p:txBody>
          </p:sp>
        </p:grp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A6EE02BE-447A-429D-AA25-D59EE4ADFE6A}"/>
                </a:ext>
              </a:extLst>
            </p:cNvPr>
            <p:cNvSpPr/>
            <p:nvPr/>
          </p:nvSpPr>
          <p:spPr>
            <a:xfrm>
              <a:off x="2649849" y="3391654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84077A74-FB34-4AAF-A93D-AE25D19FF94F}"/>
                </a:ext>
              </a:extLst>
            </p:cNvPr>
            <p:cNvSpPr/>
            <p:nvPr/>
          </p:nvSpPr>
          <p:spPr>
            <a:xfrm>
              <a:off x="5361933" y="3364776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C2309059-6068-453B-AEAB-A457C4AE3541}"/>
                </a:ext>
              </a:extLst>
            </p:cNvPr>
            <p:cNvSpPr/>
            <p:nvPr/>
          </p:nvSpPr>
          <p:spPr>
            <a:xfrm>
              <a:off x="7616830" y="3362960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24BA8751-B39D-4D7C-8B69-2BB5A306894A}"/>
                </a:ext>
              </a:extLst>
            </p:cNvPr>
            <p:cNvSpPr/>
            <p:nvPr/>
          </p:nvSpPr>
          <p:spPr>
            <a:xfrm>
              <a:off x="9967535" y="3380046"/>
              <a:ext cx="717552" cy="406678"/>
            </a:xfrm>
            <a:prstGeom prst="rightArrow">
              <a:avLst/>
            </a:prstGeom>
            <a:solidFill>
              <a:srgbClr val="12BB9A"/>
            </a:solidFill>
            <a:ln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2C374D7-8741-4E76-B243-2B51178AE773}"/>
              </a:ext>
            </a:extLst>
          </p:cNvPr>
          <p:cNvSpPr txBox="1"/>
          <p:nvPr/>
        </p:nvSpPr>
        <p:spPr>
          <a:xfrm>
            <a:off x="8227763" y="1807574"/>
            <a:ext cx="226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493F"/>
                </a:solidFill>
              </a:rPr>
              <a:t>不同系数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CFDDDD42-79AB-471D-9EB6-068CA39E685D}"/>
              </a:ext>
            </a:extLst>
          </p:cNvPr>
          <p:cNvSpPr/>
          <p:nvPr/>
        </p:nvSpPr>
        <p:spPr>
          <a:xfrm rot="5400000">
            <a:off x="8914244" y="2389757"/>
            <a:ext cx="418814" cy="468809"/>
          </a:xfrm>
          <a:prstGeom prst="rightArrow">
            <a:avLst/>
          </a:prstGeom>
          <a:solidFill>
            <a:srgbClr val="ED493F"/>
          </a:solidFill>
          <a:ln>
            <a:solidFill>
              <a:srgbClr val="ED4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86BA7E09-AFC1-418C-945A-D095FACAE9A9}"/>
              </a:ext>
            </a:extLst>
          </p:cNvPr>
          <p:cNvSpPr/>
          <p:nvPr/>
        </p:nvSpPr>
        <p:spPr>
          <a:xfrm rot="5400000">
            <a:off x="9012876" y="4467219"/>
            <a:ext cx="418814" cy="468809"/>
          </a:xfrm>
          <a:prstGeom prst="rightArrow">
            <a:avLst/>
          </a:prstGeom>
          <a:solidFill>
            <a:srgbClr val="ED493F"/>
          </a:solidFill>
          <a:ln>
            <a:solidFill>
              <a:srgbClr val="ED4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7DD9991-1EEB-4427-B7AD-9BED8B653245}"/>
              </a:ext>
            </a:extLst>
          </p:cNvPr>
          <p:cNvSpPr txBox="1"/>
          <p:nvPr/>
        </p:nvSpPr>
        <p:spPr>
          <a:xfrm>
            <a:off x="8380904" y="5060828"/>
            <a:ext cx="226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493F"/>
                </a:solidFill>
              </a:rPr>
              <a:t>不同风格</a:t>
            </a:r>
          </a:p>
        </p:txBody>
      </p:sp>
    </p:spTree>
    <p:extLst>
      <p:ext uri="{BB962C8B-B14F-4D97-AF65-F5344CB8AC3E}">
        <p14:creationId xmlns:p14="http://schemas.microsoft.com/office/powerpoint/2010/main" val="221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EB13439-5BC3-4EE7-A8CF-DFB9FB83C8B5}"/>
              </a:ext>
            </a:extLst>
          </p:cNvPr>
          <p:cNvSpPr/>
          <p:nvPr/>
        </p:nvSpPr>
        <p:spPr>
          <a:xfrm>
            <a:off x="198189" y="1990070"/>
            <a:ext cx="4480490" cy="3458272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2125A9-8E0C-457B-B621-3C2030C7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不同风格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06A281-38E9-4AA5-A430-C0DE732AFCD2}"/>
              </a:ext>
            </a:extLst>
          </p:cNvPr>
          <p:cNvGrpSpPr/>
          <p:nvPr/>
        </p:nvGrpSpPr>
        <p:grpSpPr>
          <a:xfrm>
            <a:off x="884209" y="5661806"/>
            <a:ext cx="3926637" cy="606542"/>
            <a:chOff x="884209" y="5661806"/>
            <a:chExt cx="3926637" cy="606542"/>
          </a:xfrm>
        </p:grpSpPr>
        <p:sp>
          <p:nvSpPr>
            <p:cNvPr id="9" name="文本框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  <a:extLst>
                <a:ext uri="{FF2B5EF4-FFF2-40B4-BE49-F238E27FC236}">
                  <a16:creationId xmlns:a16="http://schemas.microsoft.com/office/drawing/2014/main" id="{B307ACF7-7238-4C48-96F6-BA73EB272538}"/>
                </a:ext>
              </a:extLst>
            </p:cNvPr>
            <p:cNvSpPr txBox="1"/>
            <p:nvPr/>
          </p:nvSpPr>
          <p:spPr>
            <a:xfrm>
              <a:off x="1031254" y="5661806"/>
              <a:ext cx="3779592" cy="413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2400" dirty="0">
                  <a:solidFill>
                    <a:srgbClr val="152E3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油画风格</a:t>
              </a:r>
              <a:endParaRPr lang="en-US" altLang="zh-CN" sz="2400" dirty="0">
                <a:solidFill>
                  <a:srgbClr val="152E33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E885456-1643-40A2-A95B-52E9A66AE4E1}"/>
                </a:ext>
              </a:extLst>
            </p:cNvPr>
            <p:cNvSpPr/>
            <p:nvPr/>
          </p:nvSpPr>
          <p:spPr>
            <a:xfrm rot="5400000">
              <a:off x="1635447" y="5352723"/>
              <a:ext cx="164387" cy="1666863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708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05B673-739D-48D2-952F-0854D84901C2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3E5907F-5C20-41AB-983E-51E00109AADC}"/>
              </a:ext>
            </a:extLst>
          </p:cNvPr>
          <p:cNvPicPr/>
          <p:nvPr/>
        </p:nvPicPr>
        <p:blipFill rotWithShape="1">
          <a:blip r:embed="rId3"/>
          <a:srcRect l="58786" t="45205" r="13109" b="33270"/>
          <a:stretch/>
        </p:blipFill>
        <p:spPr bwMode="auto">
          <a:xfrm>
            <a:off x="437219" y="2230145"/>
            <a:ext cx="3994729" cy="2710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CDB593F-EFC5-4A90-A312-BDA14C135034}"/>
              </a:ext>
            </a:extLst>
          </p:cNvPr>
          <p:cNvSpPr/>
          <p:nvPr/>
        </p:nvSpPr>
        <p:spPr>
          <a:xfrm flipH="1">
            <a:off x="7730315" y="3355786"/>
            <a:ext cx="45719" cy="281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B0DED15-3D90-43AC-A8EF-7FB292E127F5}"/>
              </a:ext>
            </a:extLst>
          </p:cNvPr>
          <p:cNvSpPr/>
          <p:nvPr/>
        </p:nvSpPr>
        <p:spPr>
          <a:xfrm>
            <a:off x="5552500" y="1926929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05D8A8E-D3F9-426B-A5DA-1C7EDA7F9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276" y="1910577"/>
            <a:ext cx="46987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油画注重画家的笔触纹理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5E1E13-9780-4C7D-9868-8DC017033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34" t="44706" r="40208" b="51856"/>
          <a:stretch/>
        </p:blipFill>
        <p:spPr>
          <a:xfrm>
            <a:off x="6393852" y="4816849"/>
            <a:ext cx="2672926" cy="64954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907A56A-8AEE-4ECB-A9B1-829D2ACA8422}"/>
              </a:ext>
            </a:extLst>
          </p:cNvPr>
          <p:cNvSpPr/>
          <p:nvPr/>
        </p:nvSpPr>
        <p:spPr>
          <a:xfrm>
            <a:off x="5512620" y="4940873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287CBF4-2C1F-47DC-9B2E-2BF6E9A7A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9637" y="4881615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迁移公式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C9D5FC8-5166-4106-A6D4-E5318AAD6048}"/>
              </a:ext>
            </a:extLst>
          </p:cNvPr>
          <p:cNvSpPr/>
          <p:nvPr/>
        </p:nvSpPr>
        <p:spPr>
          <a:xfrm>
            <a:off x="5515636" y="3435392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F48C34-395B-42A1-A6D2-2F2C9B5A8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276" y="3405762"/>
            <a:ext cx="34676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迁移需要突出笔刷</a:t>
            </a:r>
          </a:p>
        </p:txBody>
      </p:sp>
    </p:spTree>
    <p:extLst>
      <p:ext uri="{BB962C8B-B14F-4D97-AF65-F5344CB8AC3E}">
        <p14:creationId xmlns:p14="http://schemas.microsoft.com/office/powerpoint/2010/main" val="346925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EB13439-5BC3-4EE7-A8CF-DFB9FB83C8B5}"/>
              </a:ext>
            </a:extLst>
          </p:cNvPr>
          <p:cNvSpPr/>
          <p:nvPr/>
        </p:nvSpPr>
        <p:spPr>
          <a:xfrm>
            <a:off x="0" y="2007629"/>
            <a:ext cx="4850144" cy="3458451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2125A9-8E0C-457B-B621-3C2030C7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不同风格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708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05B673-739D-48D2-952F-0854D84901C2}"/>
              </a:ext>
            </a:extLst>
          </p:cNvPr>
          <p:cNvSpPr/>
          <p:nvPr/>
        </p:nvSpPr>
        <p:spPr>
          <a:xfrm>
            <a:off x="1641887" y="1222068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E5BDBB-5BA5-492D-ABD0-624F5CD9A939}"/>
              </a:ext>
            </a:extLst>
          </p:cNvPr>
          <p:cNvPicPr/>
          <p:nvPr/>
        </p:nvPicPr>
        <p:blipFill rotWithShape="1">
          <a:blip r:embed="rId3"/>
          <a:srcRect l="57287" t="45503" r="9937" b="32750"/>
          <a:stretch/>
        </p:blipFill>
        <p:spPr bwMode="auto">
          <a:xfrm>
            <a:off x="231382" y="2477478"/>
            <a:ext cx="4391418" cy="24806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6BEF1BC-F077-4CE4-B7FD-73C2174D1418}"/>
              </a:ext>
            </a:extLst>
          </p:cNvPr>
          <p:cNvGrpSpPr/>
          <p:nvPr/>
        </p:nvGrpSpPr>
        <p:grpSpPr>
          <a:xfrm>
            <a:off x="923506" y="5751250"/>
            <a:ext cx="3926638" cy="626450"/>
            <a:chOff x="884208" y="5661806"/>
            <a:chExt cx="3926638" cy="626450"/>
          </a:xfrm>
        </p:grpSpPr>
        <p:sp>
          <p:nvSpPr>
            <p:cNvPr id="17" name="文本框 1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  <a:extLst>
                <a:ext uri="{FF2B5EF4-FFF2-40B4-BE49-F238E27FC236}">
                  <a16:creationId xmlns:a16="http://schemas.microsoft.com/office/drawing/2014/main" id="{8EA15F8E-A84B-4938-95B3-992D6B70177F}"/>
                </a:ext>
              </a:extLst>
            </p:cNvPr>
            <p:cNvSpPr txBox="1"/>
            <p:nvPr/>
          </p:nvSpPr>
          <p:spPr>
            <a:xfrm>
              <a:off x="1031254" y="5661806"/>
              <a:ext cx="3779592" cy="413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2400" dirty="0">
                  <a:solidFill>
                    <a:srgbClr val="152E3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抽象画风格</a:t>
              </a:r>
              <a:endParaRPr lang="en-US" altLang="zh-CN" sz="2400" dirty="0">
                <a:solidFill>
                  <a:srgbClr val="152E33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EC66ADC-978C-48D1-AB41-83155579B17A}"/>
                </a:ext>
              </a:extLst>
            </p:cNvPr>
            <p:cNvSpPr/>
            <p:nvPr/>
          </p:nvSpPr>
          <p:spPr>
            <a:xfrm rot="5400000">
              <a:off x="1908857" y="5079312"/>
              <a:ext cx="184295" cy="2233594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CDB593F-EFC5-4A90-A312-BDA14C135034}"/>
              </a:ext>
            </a:extLst>
          </p:cNvPr>
          <p:cNvSpPr/>
          <p:nvPr/>
        </p:nvSpPr>
        <p:spPr>
          <a:xfrm flipH="1">
            <a:off x="7821754" y="2452446"/>
            <a:ext cx="45719" cy="281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12942E-BD3E-46B2-8A47-4F419EE71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0000" r="36220" b="42815"/>
          <a:stretch/>
        </p:blipFill>
        <p:spPr>
          <a:xfrm>
            <a:off x="6512560" y="4446537"/>
            <a:ext cx="4174108" cy="122428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05EB0496-603E-4AB6-AF38-5DFC3D48324C}"/>
              </a:ext>
            </a:extLst>
          </p:cNvPr>
          <p:cNvSpPr/>
          <p:nvPr/>
        </p:nvSpPr>
        <p:spPr>
          <a:xfrm>
            <a:off x="5921338" y="1926929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10250B1-5649-4C4C-B9E5-42950F27235A}"/>
              </a:ext>
            </a:extLst>
          </p:cNvPr>
          <p:cNvSpPr/>
          <p:nvPr/>
        </p:nvSpPr>
        <p:spPr>
          <a:xfrm>
            <a:off x="5909717" y="4958080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419C9A-4442-4E18-8323-DE005BE0E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276" y="1910577"/>
            <a:ext cx="428835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抽象画特点是割裂画面</a:t>
            </a:r>
            <a:endParaRPr lang="en-US" altLang="zh-CN" sz="3200" b="1" kern="2200" dirty="0">
              <a:solidFill>
                <a:srgbClr val="152E3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达到扭曲空间特点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4098FA-057B-4999-83ED-10B6743AEC8D}"/>
              </a:ext>
            </a:extLst>
          </p:cNvPr>
          <p:cNvSpPr/>
          <p:nvPr/>
        </p:nvSpPr>
        <p:spPr>
          <a:xfrm>
            <a:off x="5918236" y="3590015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612AD3E-049E-4DF2-A66E-5BB688F4B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914" y="3607447"/>
            <a:ext cx="38779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抽象画注重分割效果</a:t>
            </a:r>
          </a:p>
        </p:txBody>
      </p:sp>
    </p:spTree>
    <p:extLst>
      <p:ext uri="{BB962C8B-B14F-4D97-AF65-F5344CB8AC3E}">
        <p14:creationId xmlns:p14="http://schemas.microsoft.com/office/powerpoint/2010/main" val="14842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EB13439-5BC3-4EE7-A8CF-DFB9FB83C8B5}"/>
              </a:ext>
            </a:extLst>
          </p:cNvPr>
          <p:cNvSpPr/>
          <p:nvPr/>
        </p:nvSpPr>
        <p:spPr>
          <a:xfrm>
            <a:off x="28169" y="2098343"/>
            <a:ext cx="4570229" cy="3397718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2125A9-8E0C-457B-B621-3C2030C7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不同风格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06A281-38E9-4AA5-A430-C0DE732AFCD2}"/>
              </a:ext>
            </a:extLst>
          </p:cNvPr>
          <p:cNvGrpSpPr/>
          <p:nvPr/>
        </p:nvGrpSpPr>
        <p:grpSpPr>
          <a:xfrm>
            <a:off x="884209" y="5661806"/>
            <a:ext cx="3926637" cy="606542"/>
            <a:chOff x="884209" y="5661806"/>
            <a:chExt cx="3926637" cy="606542"/>
          </a:xfrm>
        </p:grpSpPr>
        <p:sp>
          <p:nvSpPr>
            <p:cNvPr id="9" name="文本框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  <a:extLst>
                <a:ext uri="{FF2B5EF4-FFF2-40B4-BE49-F238E27FC236}">
                  <a16:creationId xmlns:a16="http://schemas.microsoft.com/office/drawing/2014/main" id="{B307ACF7-7238-4C48-96F6-BA73EB272538}"/>
                </a:ext>
              </a:extLst>
            </p:cNvPr>
            <p:cNvSpPr txBox="1"/>
            <p:nvPr/>
          </p:nvSpPr>
          <p:spPr>
            <a:xfrm>
              <a:off x="1031254" y="5661806"/>
              <a:ext cx="3779592" cy="413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endParaRPr lang="en-US" altLang="zh-CN" sz="2400" dirty="0">
                <a:solidFill>
                  <a:srgbClr val="152E33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E885456-1643-40A2-A95B-52E9A66AE4E1}"/>
                </a:ext>
              </a:extLst>
            </p:cNvPr>
            <p:cNvSpPr/>
            <p:nvPr/>
          </p:nvSpPr>
          <p:spPr>
            <a:xfrm rot="5400000">
              <a:off x="1635447" y="5352723"/>
              <a:ext cx="164387" cy="1666863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708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05B673-739D-48D2-952F-0854D84901C2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960276-66AC-46A0-8669-118A90A0C4B6}"/>
              </a:ext>
            </a:extLst>
          </p:cNvPr>
          <p:cNvPicPr/>
          <p:nvPr/>
        </p:nvPicPr>
        <p:blipFill rotWithShape="1">
          <a:blip r:embed="rId3"/>
          <a:srcRect l="57499" t="45622" r="9623" b="32633"/>
          <a:stretch/>
        </p:blipFill>
        <p:spPr bwMode="auto">
          <a:xfrm>
            <a:off x="347448" y="2302405"/>
            <a:ext cx="4102632" cy="29615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文本框 1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3143113E-11AC-42AA-A2FB-0FD991E970B0}"/>
              </a:ext>
            </a:extLst>
          </p:cNvPr>
          <p:cNvSpPr txBox="1"/>
          <p:nvPr/>
        </p:nvSpPr>
        <p:spPr>
          <a:xfrm>
            <a:off x="818806" y="5624603"/>
            <a:ext cx="3779592" cy="41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4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铅笔画风格</a:t>
            </a:r>
            <a:endParaRPr lang="en-US" altLang="zh-CN" sz="2400" dirty="0">
              <a:solidFill>
                <a:srgbClr val="152E33"/>
              </a:solidFill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DB593F-EFC5-4A90-A312-BDA14C135034}"/>
              </a:ext>
            </a:extLst>
          </p:cNvPr>
          <p:cNvSpPr/>
          <p:nvPr/>
        </p:nvSpPr>
        <p:spPr>
          <a:xfrm flipH="1">
            <a:off x="7821754" y="2452446"/>
            <a:ext cx="45719" cy="281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9F48AA-C8F1-46C3-979F-98B47CE961EB}"/>
              </a:ext>
            </a:extLst>
          </p:cNvPr>
          <p:cNvSpPr/>
          <p:nvPr/>
        </p:nvSpPr>
        <p:spPr>
          <a:xfrm>
            <a:off x="5485348" y="1940207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40E340A-FF54-43BD-A8E6-943E35B94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0276" y="1910577"/>
            <a:ext cx="46987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铅笔画突出意境笔触细腻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D4DE97-AECC-4BB6-90FE-7F2E6C16DA5A}"/>
              </a:ext>
            </a:extLst>
          </p:cNvPr>
          <p:cNvSpPr/>
          <p:nvPr/>
        </p:nvSpPr>
        <p:spPr>
          <a:xfrm>
            <a:off x="5552500" y="4940873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8F6B9CA-FE6D-4796-B629-4C3DEBC3AC9C}"/>
              </a:ext>
            </a:extLst>
          </p:cNvPr>
          <p:cNvSpPr/>
          <p:nvPr/>
        </p:nvSpPr>
        <p:spPr>
          <a:xfrm>
            <a:off x="5527859" y="3435392"/>
            <a:ext cx="499241" cy="525517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CE97419-58F9-449A-B7C7-A2426D40A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678" y="3405762"/>
            <a:ext cx="38779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迁移方法是淡化笔触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72B09E-5B64-4786-BFF0-5FB9EF247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65" t="53778" r="37167" b="40296"/>
          <a:stretch/>
        </p:blipFill>
        <p:spPr>
          <a:xfrm>
            <a:off x="6516686" y="4829527"/>
            <a:ext cx="3769392" cy="10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6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0C030B14-9F2D-4AD8-A95F-958F2C24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风格化结果分析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001030-1FB2-4AE5-9C31-89DD76E3D3EB}"/>
              </a:ext>
            </a:extLst>
          </p:cNvPr>
          <p:cNvGrpSpPr/>
          <p:nvPr/>
        </p:nvGrpSpPr>
        <p:grpSpPr>
          <a:xfrm>
            <a:off x="254606" y="2652460"/>
            <a:ext cx="3575053" cy="3312344"/>
            <a:chOff x="7851306" y="2554077"/>
            <a:chExt cx="3575053" cy="33123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A8CD7F0-0C9C-4E1A-A3D5-E5948AAEA6FE}"/>
                </a:ext>
              </a:extLst>
            </p:cNvPr>
            <p:cNvSpPr/>
            <p:nvPr/>
          </p:nvSpPr>
          <p:spPr>
            <a:xfrm>
              <a:off x="7851306" y="2554077"/>
              <a:ext cx="3496093" cy="2605697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Rectangle 80">
              <a:extLst>
                <a:ext uri="{FF2B5EF4-FFF2-40B4-BE49-F238E27FC236}">
                  <a16:creationId xmlns:a16="http://schemas.microsoft.com/office/drawing/2014/main" id="{7BCC070E-1F81-4FCE-9DC9-0C42E57B3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667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2AF6996-2B8B-4B5C-BD39-DC3048ABA04E}"/>
                </a:ext>
              </a:extLst>
            </p:cNvPr>
            <p:cNvSpPr/>
            <p:nvPr/>
          </p:nvSpPr>
          <p:spPr>
            <a:xfrm>
              <a:off x="8278527" y="5149764"/>
              <a:ext cx="31478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油画风格迁移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60FB4A6-DD93-4BAD-B5A8-2C76354A0A78}"/>
              </a:ext>
            </a:extLst>
          </p:cNvPr>
          <p:cNvGrpSpPr/>
          <p:nvPr/>
        </p:nvGrpSpPr>
        <p:grpSpPr>
          <a:xfrm>
            <a:off x="3969441" y="2685433"/>
            <a:ext cx="3496093" cy="3215458"/>
            <a:chOff x="450850" y="2585875"/>
            <a:chExt cx="3496093" cy="321545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CB7A692-37BC-4330-A7C9-A698985CAE93}"/>
                </a:ext>
              </a:extLst>
            </p:cNvPr>
            <p:cNvSpPr/>
            <p:nvPr/>
          </p:nvSpPr>
          <p:spPr>
            <a:xfrm>
              <a:off x="450850" y="2585875"/>
              <a:ext cx="3496093" cy="2533764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Rectangle 80">
              <a:extLst>
                <a:ext uri="{FF2B5EF4-FFF2-40B4-BE49-F238E27FC236}">
                  <a16:creationId xmlns:a16="http://schemas.microsoft.com/office/drawing/2014/main" id="{E3CB4F96-3F33-44AC-9237-8E163FB41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677" y="5736245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6A8D4CD-F923-4424-9BA4-E45D1E4B98EC}"/>
                </a:ext>
              </a:extLst>
            </p:cNvPr>
            <p:cNvSpPr/>
            <p:nvPr/>
          </p:nvSpPr>
          <p:spPr>
            <a:xfrm>
              <a:off x="659329" y="5127834"/>
              <a:ext cx="31118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抽象画风格迁移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08FF75D-082F-469A-AC3E-084ADE8AB048}"/>
              </a:ext>
            </a:extLst>
          </p:cNvPr>
          <p:cNvGrpSpPr/>
          <p:nvPr/>
        </p:nvGrpSpPr>
        <p:grpSpPr>
          <a:xfrm>
            <a:off x="7606919" y="2697291"/>
            <a:ext cx="3746934" cy="3248907"/>
            <a:chOff x="3914917" y="2617514"/>
            <a:chExt cx="3746934" cy="324890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EDD7C1F-62D4-4C68-9CA4-DF0F6E4CBEC0}"/>
                </a:ext>
              </a:extLst>
            </p:cNvPr>
            <p:cNvSpPr/>
            <p:nvPr/>
          </p:nvSpPr>
          <p:spPr>
            <a:xfrm>
              <a:off x="3914917" y="2617514"/>
              <a:ext cx="3663459" cy="2496913"/>
            </a:xfrm>
            <a:prstGeom prst="rect">
              <a:avLst/>
            </a:prstGeom>
            <a:solidFill>
              <a:srgbClr val="152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Rectangle 80">
              <a:extLst>
                <a:ext uri="{FF2B5EF4-FFF2-40B4-BE49-F238E27FC236}">
                  <a16:creationId xmlns:a16="http://schemas.microsoft.com/office/drawing/2014/main" id="{1360DF96-7A64-4DD7-8F87-50E779209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172" y="5801333"/>
              <a:ext cx="2249487" cy="65088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bg-BG" altLang="en-US" sz="1800">
                <a:solidFill>
                  <a:srgbClr val="1CBB9F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95478CF-75D8-43D4-892C-B938A90E698D}"/>
                </a:ext>
              </a:extLst>
            </p:cNvPr>
            <p:cNvSpPr/>
            <p:nvPr/>
          </p:nvSpPr>
          <p:spPr>
            <a:xfrm>
              <a:off x="4549971" y="5219898"/>
              <a:ext cx="31118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152E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铅笔画风格迁移</a:t>
              </a:r>
              <a:endPara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5F90F778-4A2C-4B08-B7E0-3F1DE146818D}"/>
              </a:ext>
            </a:extLst>
          </p:cNvPr>
          <p:cNvPicPr/>
          <p:nvPr/>
        </p:nvPicPr>
        <p:blipFill rotWithShape="1">
          <a:blip r:embed="rId4"/>
          <a:srcRect l="12240" t="26901" r="12964" b="10636"/>
          <a:stretch/>
        </p:blipFill>
        <p:spPr>
          <a:xfrm>
            <a:off x="254606" y="3020240"/>
            <a:ext cx="3496093" cy="197085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26F8E72-9D3F-4EBA-9803-31243F65CE31}"/>
              </a:ext>
            </a:extLst>
          </p:cNvPr>
          <p:cNvPicPr/>
          <p:nvPr/>
        </p:nvPicPr>
        <p:blipFill rotWithShape="1">
          <a:blip r:embed="rId5"/>
          <a:srcRect l="17249" t="23898" r="14252" b="13294"/>
          <a:stretch/>
        </p:blipFill>
        <p:spPr>
          <a:xfrm>
            <a:off x="4120094" y="2996632"/>
            <a:ext cx="3227531" cy="196611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B02B3F6-7EF6-4AF1-A47C-F0C4D2875530}"/>
              </a:ext>
            </a:extLst>
          </p:cNvPr>
          <p:cNvPicPr/>
          <p:nvPr/>
        </p:nvPicPr>
        <p:blipFill rotWithShape="1">
          <a:blip r:embed="rId6"/>
          <a:srcRect l="13269" t="23606" r="11221" b="11841"/>
          <a:stretch/>
        </p:blipFill>
        <p:spPr>
          <a:xfrm>
            <a:off x="7682137" y="2939295"/>
            <a:ext cx="3504149" cy="2075928"/>
          </a:xfrm>
          <a:prstGeom prst="rect">
            <a:avLst/>
          </a:prstGeom>
        </p:spPr>
      </p:pic>
      <p:sp>
        <p:nvSpPr>
          <p:cNvPr id="32" name="文本框 26">
            <a:extLst>
              <a:ext uri="{FF2B5EF4-FFF2-40B4-BE49-F238E27FC236}">
                <a16:creationId xmlns:a16="http://schemas.microsoft.com/office/drawing/2014/main" id="{711C49CA-B780-4ADA-9865-910A6566F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668" y="1803400"/>
            <a:ext cx="42883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同一人脸不同风格分析</a:t>
            </a:r>
          </a:p>
        </p:txBody>
      </p:sp>
    </p:spTree>
    <p:extLst>
      <p:ext uri="{BB962C8B-B14F-4D97-AF65-F5344CB8AC3E}">
        <p14:creationId xmlns:p14="http://schemas.microsoft.com/office/powerpoint/2010/main" val="1874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D05CDE38-40A4-4453-B645-7843D88B0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17673"/>
              </p:ext>
            </p:extLst>
          </p:nvPr>
        </p:nvGraphicFramePr>
        <p:xfrm>
          <a:off x="965200" y="1700136"/>
          <a:ext cx="10109200" cy="52594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5197">
                  <a:extLst>
                    <a:ext uri="{9D8B030D-6E8A-4147-A177-3AD203B41FA5}">
                      <a16:colId xmlns:a16="http://schemas.microsoft.com/office/drawing/2014/main" val="3131706919"/>
                    </a:ext>
                  </a:extLst>
                </a:gridCol>
                <a:gridCol w="3450165">
                  <a:extLst>
                    <a:ext uri="{9D8B030D-6E8A-4147-A177-3AD203B41FA5}">
                      <a16:colId xmlns:a16="http://schemas.microsoft.com/office/drawing/2014/main" val="3440664129"/>
                    </a:ext>
                  </a:extLst>
                </a:gridCol>
                <a:gridCol w="3383838">
                  <a:extLst>
                    <a:ext uri="{9D8B030D-6E8A-4147-A177-3AD203B41FA5}">
                      <a16:colId xmlns:a16="http://schemas.microsoft.com/office/drawing/2014/main" val="1609246265"/>
                    </a:ext>
                  </a:extLst>
                </a:gridCol>
              </a:tblGrid>
              <a:tr h="2058046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957799"/>
                  </a:ext>
                </a:extLst>
              </a:tr>
              <a:tr h="338375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sz="18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油画风格</a:t>
                      </a:r>
                      <a:endParaRPr lang="zh-CN" sz="18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油画风格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抽象画风格</a:t>
                      </a:r>
                      <a:endParaRPr lang="zh-CN" sz="1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77849"/>
                  </a:ext>
                </a:extLst>
              </a:tr>
              <a:tr h="220085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187397"/>
                  </a:ext>
                </a:extLst>
              </a:tr>
              <a:tr h="662187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r>
                        <a:rPr lang="zh-CN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抽象画风格</a:t>
                      </a:r>
                      <a:endParaRPr lang="zh-CN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油画风格</a:t>
                      </a:r>
                      <a:endParaRPr lang="zh-CN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铅笔画风格</a:t>
                      </a:r>
                      <a:endParaRPr lang="zh-CN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721292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982125A9-8E0C-457B-B621-3C2030C7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36BA1-FD3B-44ED-934E-5A5C9801FCE7}"/>
              </a:ext>
            </a:extLst>
          </p:cNvPr>
          <p:cNvSpPr/>
          <p:nvPr/>
        </p:nvSpPr>
        <p:spPr>
          <a:xfrm>
            <a:off x="1313668" y="288516"/>
            <a:ext cx="86251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不同人脸图像和不同风格图像效果图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05B673-739D-48D2-952F-0854D84901C2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5DACF62-6A27-4F7E-8929-3954BE1843F1}"/>
              </a:ext>
            </a:extLst>
          </p:cNvPr>
          <p:cNvPicPr/>
          <p:nvPr/>
        </p:nvPicPr>
        <p:blipFill rotWithShape="1">
          <a:blip r:embed="rId3"/>
          <a:srcRect l="11059" t="25771" r="10091" b="13649"/>
          <a:stretch/>
        </p:blipFill>
        <p:spPr>
          <a:xfrm>
            <a:off x="1175979" y="1828739"/>
            <a:ext cx="3028385" cy="176699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5414651-EC9E-4125-8DC7-48E8F436CDFA}"/>
              </a:ext>
            </a:extLst>
          </p:cNvPr>
          <p:cNvPicPr/>
          <p:nvPr/>
        </p:nvPicPr>
        <p:blipFill rotWithShape="1">
          <a:blip r:embed="rId4"/>
          <a:srcRect l="14002" t="23527" r="8533" b="12746"/>
          <a:stretch/>
        </p:blipFill>
        <p:spPr>
          <a:xfrm>
            <a:off x="7811822" y="4262962"/>
            <a:ext cx="2934804" cy="1860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078D07-4857-4664-B5C8-0C0C2C4C3A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46" t="24447" r="12188" b="12831"/>
          <a:stretch/>
        </p:blipFill>
        <p:spPr>
          <a:xfrm>
            <a:off x="7674258" y="1767073"/>
            <a:ext cx="3341763" cy="19540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9DDF5F9-0B19-4EDC-ABC8-66B697EE80DC}"/>
              </a:ext>
            </a:extLst>
          </p:cNvPr>
          <p:cNvPicPr/>
          <p:nvPr/>
        </p:nvPicPr>
        <p:blipFill rotWithShape="1">
          <a:blip r:embed="rId6"/>
          <a:srcRect l="10581" t="22475" r="13787" b="16842"/>
          <a:stretch/>
        </p:blipFill>
        <p:spPr>
          <a:xfrm>
            <a:off x="7815700" y="4329868"/>
            <a:ext cx="3122085" cy="18816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A79D00-B795-4F62-9AF0-206BFEBD7D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29" t="29818" r="27670" b="27808"/>
          <a:stretch/>
        </p:blipFill>
        <p:spPr>
          <a:xfrm>
            <a:off x="1074973" y="4200797"/>
            <a:ext cx="3080224" cy="18988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114301-DAD2-4C3F-AE7A-AE9C6149B9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07" t="24128" r="10915" b="12283"/>
          <a:stretch/>
        </p:blipFill>
        <p:spPr>
          <a:xfrm>
            <a:off x="4471256" y="1828739"/>
            <a:ext cx="3028385" cy="17719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881B25-45E0-4843-AD69-89B2B51C7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812" y="4262962"/>
            <a:ext cx="3183097" cy="18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EB13439-5BC3-4EE7-A8CF-DFB9FB83C8B5}"/>
              </a:ext>
            </a:extLst>
          </p:cNvPr>
          <p:cNvSpPr/>
          <p:nvPr/>
        </p:nvSpPr>
        <p:spPr>
          <a:xfrm>
            <a:off x="0" y="2363002"/>
            <a:ext cx="12192000" cy="2990371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2125A9-8E0C-457B-B621-3C2030C7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研究背景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06A281-38E9-4AA5-A430-C0DE732AFCD2}"/>
              </a:ext>
            </a:extLst>
          </p:cNvPr>
          <p:cNvGrpSpPr/>
          <p:nvPr/>
        </p:nvGrpSpPr>
        <p:grpSpPr>
          <a:xfrm>
            <a:off x="884209" y="5661806"/>
            <a:ext cx="3926637" cy="606542"/>
            <a:chOff x="884209" y="5661806"/>
            <a:chExt cx="3926637" cy="606542"/>
          </a:xfrm>
        </p:grpSpPr>
        <p:sp>
          <p:nvSpPr>
            <p:cNvPr id="9" name="文本框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  <a:extLst>
                <a:ext uri="{FF2B5EF4-FFF2-40B4-BE49-F238E27FC236}">
                  <a16:creationId xmlns:a16="http://schemas.microsoft.com/office/drawing/2014/main" id="{B307ACF7-7238-4C48-96F6-BA73EB272538}"/>
                </a:ext>
              </a:extLst>
            </p:cNvPr>
            <p:cNvSpPr txBox="1"/>
            <p:nvPr/>
          </p:nvSpPr>
          <p:spPr>
            <a:xfrm>
              <a:off x="1031254" y="5661806"/>
              <a:ext cx="3779592" cy="413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2400" dirty="0">
                  <a:solidFill>
                    <a:srgbClr val="152E3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油画风格</a:t>
              </a:r>
              <a:endParaRPr lang="en-US" altLang="zh-CN" sz="2400" dirty="0">
                <a:solidFill>
                  <a:srgbClr val="152E33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E885456-1643-40A2-A95B-52E9A66AE4E1}"/>
                </a:ext>
              </a:extLst>
            </p:cNvPr>
            <p:cNvSpPr/>
            <p:nvPr/>
          </p:nvSpPr>
          <p:spPr>
            <a:xfrm rot="5400000">
              <a:off x="1635447" y="5352723"/>
              <a:ext cx="164387" cy="1666863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708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05B673-739D-48D2-952F-0854D84901C2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3E5907F-5C20-41AB-983E-51E00109AADC}"/>
              </a:ext>
            </a:extLst>
          </p:cNvPr>
          <p:cNvPicPr/>
          <p:nvPr/>
        </p:nvPicPr>
        <p:blipFill rotWithShape="1">
          <a:blip r:embed="rId3"/>
          <a:srcRect l="58786" t="45205" r="13109" b="33270"/>
          <a:stretch/>
        </p:blipFill>
        <p:spPr bwMode="auto">
          <a:xfrm>
            <a:off x="558800" y="2878223"/>
            <a:ext cx="3015548" cy="1959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8E5BDBB-5BA5-492D-ABD0-624F5CD9A939}"/>
              </a:ext>
            </a:extLst>
          </p:cNvPr>
          <p:cNvPicPr/>
          <p:nvPr/>
        </p:nvPicPr>
        <p:blipFill rotWithShape="1">
          <a:blip r:embed="rId4"/>
          <a:srcRect l="57287" t="45503" r="9937" b="32750"/>
          <a:stretch/>
        </p:blipFill>
        <p:spPr bwMode="auto">
          <a:xfrm>
            <a:off x="4219223" y="2878223"/>
            <a:ext cx="3325813" cy="1959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960276-66AC-46A0-8669-118A90A0C4B6}"/>
              </a:ext>
            </a:extLst>
          </p:cNvPr>
          <p:cNvPicPr/>
          <p:nvPr/>
        </p:nvPicPr>
        <p:blipFill rotWithShape="1">
          <a:blip r:embed="rId5"/>
          <a:srcRect l="57499" t="45622" r="9623" b="32633"/>
          <a:stretch/>
        </p:blipFill>
        <p:spPr bwMode="auto">
          <a:xfrm>
            <a:off x="8189912" y="2878223"/>
            <a:ext cx="3443288" cy="1959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6BEF1BC-F077-4CE4-B7FD-73C2174D1418}"/>
              </a:ext>
            </a:extLst>
          </p:cNvPr>
          <p:cNvGrpSpPr/>
          <p:nvPr/>
        </p:nvGrpSpPr>
        <p:grpSpPr>
          <a:xfrm>
            <a:off x="5048467" y="5614036"/>
            <a:ext cx="3926637" cy="606542"/>
            <a:chOff x="884209" y="5661806"/>
            <a:chExt cx="3926637" cy="606542"/>
          </a:xfrm>
        </p:grpSpPr>
        <p:sp>
          <p:nvSpPr>
            <p:cNvPr id="17" name="文本框 16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  <a:extLst>
                <a:ext uri="{FF2B5EF4-FFF2-40B4-BE49-F238E27FC236}">
                  <a16:creationId xmlns:a16="http://schemas.microsoft.com/office/drawing/2014/main" id="{8EA15F8E-A84B-4938-95B3-992D6B70177F}"/>
                </a:ext>
              </a:extLst>
            </p:cNvPr>
            <p:cNvSpPr txBox="1"/>
            <p:nvPr/>
          </p:nvSpPr>
          <p:spPr>
            <a:xfrm>
              <a:off x="1031254" y="5661806"/>
              <a:ext cx="3779592" cy="413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2400" dirty="0">
                  <a:solidFill>
                    <a:srgbClr val="152E3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抽象画风格</a:t>
              </a:r>
              <a:endParaRPr lang="en-US" altLang="zh-CN" sz="2400" dirty="0">
                <a:solidFill>
                  <a:srgbClr val="152E33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EC66ADC-978C-48D1-AB41-83155579B17A}"/>
                </a:ext>
              </a:extLst>
            </p:cNvPr>
            <p:cNvSpPr/>
            <p:nvPr/>
          </p:nvSpPr>
          <p:spPr>
            <a:xfrm rot="5400000">
              <a:off x="1635447" y="5352723"/>
              <a:ext cx="164387" cy="1666863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3CD6E0-168D-431D-8938-36ED077CA10B}"/>
              </a:ext>
            </a:extLst>
          </p:cNvPr>
          <p:cNvGrpSpPr/>
          <p:nvPr/>
        </p:nvGrpSpPr>
        <p:grpSpPr>
          <a:xfrm>
            <a:off x="8975104" y="5576834"/>
            <a:ext cx="3926637" cy="606542"/>
            <a:chOff x="884209" y="5661806"/>
            <a:chExt cx="3926637" cy="606542"/>
          </a:xfrm>
        </p:grpSpPr>
        <p:sp>
          <p:nvSpPr>
            <p:cNvPr id="20" name="文本框 19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  <a:extLst>
                <a:ext uri="{FF2B5EF4-FFF2-40B4-BE49-F238E27FC236}">
                  <a16:creationId xmlns:a16="http://schemas.microsoft.com/office/drawing/2014/main" id="{3143113E-11AC-42AA-A2FB-0FD991E970B0}"/>
                </a:ext>
              </a:extLst>
            </p:cNvPr>
            <p:cNvSpPr txBox="1"/>
            <p:nvPr/>
          </p:nvSpPr>
          <p:spPr>
            <a:xfrm>
              <a:off x="1031254" y="5661806"/>
              <a:ext cx="3779592" cy="413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2400" dirty="0">
                  <a:solidFill>
                    <a:srgbClr val="152E3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  <a:sym typeface="+mn-lt"/>
                </a:rPr>
                <a:t>铅笔画风格</a:t>
              </a:r>
              <a:endParaRPr lang="en-US" altLang="zh-CN" sz="2400" dirty="0">
                <a:solidFill>
                  <a:srgbClr val="152E33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DFF58C5-7090-4E7A-BC8D-9BE52E98709D}"/>
                </a:ext>
              </a:extLst>
            </p:cNvPr>
            <p:cNvSpPr/>
            <p:nvPr/>
          </p:nvSpPr>
          <p:spPr>
            <a:xfrm rot="5400000">
              <a:off x="1635447" y="5352723"/>
              <a:ext cx="164387" cy="1666863"/>
            </a:xfrm>
            <a:prstGeom prst="rect">
              <a:avLst/>
            </a:prstGeom>
            <a:solidFill>
              <a:srgbClr val="152E33"/>
            </a:solidFill>
            <a:ln>
              <a:solidFill>
                <a:srgbClr val="152E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C0334A36-371B-4338-826F-A2CAAADC8DE1}"/>
              </a:ext>
            </a:extLst>
          </p:cNvPr>
          <p:cNvSpPr/>
          <p:nvPr/>
        </p:nvSpPr>
        <p:spPr>
          <a:xfrm flipH="1">
            <a:off x="3828207" y="2452446"/>
            <a:ext cx="45719" cy="281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CDB593F-EFC5-4A90-A312-BDA14C135034}"/>
              </a:ext>
            </a:extLst>
          </p:cNvPr>
          <p:cNvSpPr/>
          <p:nvPr/>
        </p:nvSpPr>
        <p:spPr>
          <a:xfrm flipH="1">
            <a:off x="7821754" y="2452446"/>
            <a:ext cx="45719" cy="281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4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82125A9-8E0C-457B-B621-3C2030C7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36BA1-FD3B-44ED-934E-5A5C9801FCE7}"/>
              </a:ext>
            </a:extLst>
          </p:cNvPr>
          <p:cNvSpPr/>
          <p:nvPr/>
        </p:nvSpPr>
        <p:spPr>
          <a:xfrm>
            <a:off x="1313668" y="288516"/>
            <a:ext cx="86251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05B673-739D-48D2-952F-0854D84901C2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D3563EF-F9B2-4496-916A-9665F6947C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7600" y="1469559"/>
            <a:ext cx="8872856" cy="52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82125A9-8E0C-457B-B621-3C2030C7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36BA1-FD3B-44ED-934E-5A5C9801FCE7}"/>
              </a:ext>
            </a:extLst>
          </p:cNvPr>
          <p:cNvSpPr/>
          <p:nvPr/>
        </p:nvSpPr>
        <p:spPr>
          <a:xfrm>
            <a:off x="1313668" y="288516"/>
            <a:ext cx="86251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处理效果图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05B673-739D-48D2-952F-0854D84901C2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14EC82-3516-40E9-92ED-D21CE97090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6880" y="1277775"/>
            <a:ext cx="9327120" cy="54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5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21B4383-524C-46F6-A2D0-E8C638A64607}"/>
              </a:ext>
            </a:extLst>
          </p:cNvPr>
          <p:cNvSpPr/>
          <p:nvPr/>
        </p:nvSpPr>
        <p:spPr bwMode="auto">
          <a:xfrm>
            <a:off x="0" y="0"/>
            <a:ext cx="12192000" cy="6826250"/>
          </a:xfrm>
          <a:prstGeom prst="rect">
            <a:avLst/>
          </a:prstGeom>
          <a:solidFill>
            <a:srgbClr val="152E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F96846-6CBD-4AAD-BF64-6E967BB0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B191A"/>
              </a:clrFrom>
              <a:clrTo>
                <a:srgbClr val="7B191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7292">
                        <a14:foregroundMark x1="81979" y1="48750" x2="81979" y2="48750"/>
                        <a14:foregroundMark x1="82552" y1="34333" x2="82552" y2="37333"/>
                        <a14:foregroundMark x1="97292" y1="28583" x2="97292" y2="28583"/>
                        <a14:foregroundMark x1="81875" y1="97750" x2="81875" y2="97750"/>
                        <a14:backgroundMark x1="45052" y1="15000" x2="45052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346"/>
            <a:ext cx="12192000" cy="6858000"/>
          </a:xfrm>
          <a:prstGeom prst="rect">
            <a:avLst/>
          </a:prstGeom>
          <a:noFill/>
        </p:spPr>
      </p:pic>
      <p:sp>
        <p:nvSpPr>
          <p:cNvPr id="13" name="矩形 1">
            <a:extLst>
              <a:ext uri="{FF2B5EF4-FFF2-40B4-BE49-F238E27FC236}">
                <a16:creationId xmlns:a16="http://schemas.microsoft.com/office/drawing/2014/main" id="{B39DECD5-DA10-4E25-8629-A22ADD622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553"/>
            <a:ext cx="12192000" cy="7051943"/>
          </a:xfrm>
          <a:prstGeom prst="rect">
            <a:avLst/>
          </a:prstGeom>
          <a:solidFill>
            <a:srgbClr val="152E33">
              <a:alpha val="71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565084-54F0-47F6-9AFD-288AF02FA1E4}"/>
              </a:ext>
            </a:extLst>
          </p:cNvPr>
          <p:cNvSpPr/>
          <p:nvPr/>
        </p:nvSpPr>
        <p:spPr>
          <a:xfrm>
            <a:off x="3787402" y="2315192"/>
            <a:ext cx="8502169" cy="2820198"/>
          </a:xfrm>
          <a:prstGeom prst="rect">
            <a:avLst/>
          </a:prstGeom>
          <a:solidFill>
            <a:srgbClr val="12BB9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0F738C-F3AF-42D1-8E04-DA8261D209FE}"/>
              </a:ext>
            </a:extLst>
          </p:cNvPr>
          <p:cNvSpPr/>
          <p:nvPr/>
        </p:nvSpPr>
        <p:spPr>
          <a:xfrm>
            <a:off x="4094480" y="2631440"/>
            <a:ext cx="809752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EA7960-785E-46D0-8504-A8B9EB68350F}"/>
              </a:ext>
            </a:extLst>
          </p:cNvPr>
          <p:cNvSpPr/>
          <p:nvPr/>
        </p:nvSpPr>
        <p:spPr>
          <a:xfrm>
            <a:off x="0" y="2319360"/>
            <a:ext cx="1871542" cy="2820197"/>
          </a:xfrm>
          <a:prstGeom prst="rect">
            <a:avLst/>
          </a:prstGeom>
          <a:solidFill>
            <a:srgbClr val="12BB9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68512CD5-D5A4-4F25-87CF-DBC42E67C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92" y="2907179"/>
            <a:ext cx="1173296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88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总结与展望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7A7228-18B0-4A0B-8CE9-CA8FFEEC681B}"/>
              </a:ext>
            </a:extLst>
          </p:cNvPr>
          <p:cNvSpPr txBox="1"/>
          <p:nvPr/>
        </p:nvSpPr>
        <p:spPr>
          <a:xfrm>
            <a:off x="1818289" y="2764220"/>
            <a:ext cx="26801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05</a:t>
            </a:r>
            <a:endParaRPr lang="zh-CN" altLang="en-US" sz="13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BF3B94-E8C8-49A6-8929-182D5D5FC23B}"/>
              </a:ext>
            </a:extLst>
          </p:cNvPr>
          <p:cNvSpPr/>
          <p:nvPr/>
        </p:nvSpPr>
        <p:spPr>
          <a:xfrm>
            <a:off x="0" y="2631440"/>
            <a:ext cx="167640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0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E1AC08-5CBD-4F2F-B5C7-0F3752BB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05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22365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总结与展望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2007629"/>
            <a:ext cx="10317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本文指出多频增益分析法的错误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对风格迁移过程优化（拆分两步）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 分子平方算法 分母数乘算法 </a:t>
            </a:r>
            <a:endParaRPr lang="en-US" altLang="zh-CN" sz="2800" b="1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  融合比例概念</a:t>
            </a:r>
            <a:endParaRPr lang="en-US" altLang="zh-CN" sz="2800" b="1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  增益比例算法 比例递增算法 特定比例算法</a:t>
            </a:r>
            <a:endParaRPr lang="en-US" altLang="zh-CN" sz="2800" b="1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  油画、抽象画、铅笔画风格迁移算法</a:t>
            </a:r>
            <a:endParaRPr lang="en-US" altLang="zh-CN" sz="2800" b="1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展望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研究更广泛的风格迁移算法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812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21B4383-524C-46F6-A2D0-E8C638A64607}"/>
              </a:ext>
            </a:extLst>
          </p:cNvPr>
          <p:cNvSpPr/>
          <p:nvPr/>
        </p:nvSpPr>
        <p:spPr bwMode="auto">
          <a:xfrm>
            <a:off x="0" y="0"/>
            <a:ext cx="12192000" cy="6826250"/>
          </a:xfrm>
          <a:prstGeom prst="rect">
            <a:avLst/>
          </a:prstGeom>
          <a:solidFill>
            <a:srgbClr val="152E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F96846-6CBD-4AAD-BF64-6E967BB0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B191A"/>
              </a:clrFrom>
              <a:clrTo>
                <a:srgbClr val="7B191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7292">
                        <a14:foregroundMark x1="81979" y1="48750" x2="81979" y2="48750"/>
                        <a14:foregroundMark x1="82552" y1="34333" x2="82552" y2="37333"/>
                        <a14:foregroundMark x1="97292" y1="28583" x2="97292" y2="28583"/>
                        <a14:foregroundMark x1="81875" y1="97750" x2="81875" y2="97750"/>
                        <a14:backgroundMark x1="45052" y1="15000" x2="45052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346"/>
            <a:ext cx="12192000" cy="6858000"/>
          </a:xfrm>
          <a:prstGeom prst="rect">
            <a:avLst/>
          </a:prstGeom>
          <a:noFill/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AD3A3EB-DD2E-4D11-A947-4963E6D466E6}"/>
              </a:ext>
            </a:extLst>
          </p:cNvPr>
          <p:cNvGrpSpPr/>
          <p:nvPr/>
        </p:nvGrpSpPr>
        <p:grpSpPr>
          <a:xfrm>
            <a:off x="266700" y="-31750"/>
            <a:ext cx="12190934" cy="6858000"/>
            <a:chOff x="1065" y="0"/>
            <a:chExt cx="12190934" cy="68580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5558942-F5EA-4A76-A28F-B96C55FAC3B6}"/>
                </a:ext>
              </a:extLst>
            </p:cNvPr>
            <p:cNvSpPr/>
            <p:nvPr/>
          </p:nvSpPr>
          <p:spPr>
            <a:xfrm>
              <a:off x="2672862" y="2403980"/>
              <a:ext cx="6844145" cy="1995054"/>
            </a:xfrm>
            <a:prstGeom prst="rect">
              <a:avLst/>
            </a:prstGeom>
            <a:noFill/>
            <a:ln w="38100">
              <a:solidFill>
                <a:srgbClr val="12B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5AFD836-9565-4576-8195-FC021F1B3762}"/>
                </a:ext>
              </a:extLst>
            </p:cNvPr>
            <p:cNvSpPr txBox="1"/>
            <p:nvPr/>
          </p:nvSpPr>
          <p:spPr>
            <a:xfrm>
              <a:off x="3195584" y="2705725"/>
              <a:ext cx="579870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800" dirty="0">
                  <a:solidFill>
                    <a:srgbClr val="12BB9A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Thank you</a:t>
              </a:r>
              <a:endParaRPr lang="zh-CN" altLang="en-US" sz="8800" dirty="0">
                <a:solidFill>
                  <a:srgbClr val="12BB9A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8F16A17-432E-4732-8A41-075E2F9D045E}"/>
                </a:ext>
              </a:extLst>
            </p:cNvPr>
            <p:cNvCxnSpPr/>
            <p:nvPr/>
          </p:nvCxnSpPr>
          <p:spPr>
            <a:xfrm flipH="1">
              <a:off x="8076134" y="274252"/>
              <a:ext cx="2883876" cy="1922585"/>
            </a:xfrm>
            <a:prstGeom prst="line">
              <a:avLst/>
            </a:prstGeom>
            <a:ln w="34925">
              <a:solidFill>
                <a:srgbClr val="12B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CFEE784-7A30-4440-9DF0-C7D7079A321D}"/>
                </a:ext>
              </a:extLst>
            </p:cNvPr>
            <p:cNvCxnSpPr/>
            <p:nvPr/>
          </p:nvCxnSpPr>
          <p:spPr>
            <a:xfrm flipH="1">
              <a:off x="9308123" y="0"/>
              <a:ext cx="2883876" cy="1922585"/>
            </a:xfrm>
            <a:prstGeom prst="line">
              <a:avLst/>
            </a:prstGeom>
            <a:ln w="34925">
              <a:solidFill>
                <a:srgbClr val="12B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BF5CFB8-49D6-4096-A5C5-75E7E0CAB119}"/>
                </a:ext>
              </a:extLst>
            </p:cNvPr>
            <p:cNvCxnSpPr/>
            <p:nvPr/>
          </p:nvCxnSpPr>
          <p:spPr>
            <a:xfrm flipH="1">
              <a:off x="1065" y="4935415"/>
              <a:ext cx="2883876" cy="1922585"/>
            </a:xfrm>
            <a:prstGeom prst="line">
              <a:avLst/>
            </a:prstGeom>
            <a:ln w="34925">
              <a:solidFill>
                <a:srgbClr val="12B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7B1EC164-1967-40F0-9DBC-EFEDCC032C1B}"/>
                </a:ext>
              </a:extLst>
            </p:cNvPr>
            <p:cNvCxnSpPr/>
            <p:nvPr/>
          </p:nvCxnSpPr>
          <p:spPr>
            <a:xfrm flipH="1">
              <a:off x="1233054" y="4661163"/>
              <a:ext cx="2883876" cy="1922585"/>
            </a:xfrm>
            <a:prstGeom prst="line">
              <a:avLst/>
            </a:prstGeom>
            <a:ln w="34925">
              <a:solidFill>
                <a:srgbClr val="12BB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42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PS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580879"/>
            <a:ext cx="1103138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李海洋增益计算公式，改进补偿</a:t>
            </a:r>
            <a:r>
              <a:rPr lang="el-GR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ε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=5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产生好的效果，说明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不够小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</a:t>
            </a:r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6AA2E8BA-42E9-4CCD-9BFB-8F90DBD6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公式解析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3B3FD7-B3B9-4D42-B1C9-3D455D69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33" t="48012" r="36417" b="46840"/>
          <a:stretch/>
        </p:blipFill>
        <p:spPr>
          <a:xfrm>
            <a:off x="2060949" y="2775515"/>
            <a:ext cx="6085941" cy="870427"/>
          </a:xfrm>
          <a:prstGeom prst="rect">
            <a:avLst/>
          </a:prstGeom>
        </p:spPr>
      </p:pic>
      <p:sp>
        <p:nvSpPr>
          <p:cNvPr id="4" name="乘号 3">
            <a:extLst>
              <a:ext uri="{FF2B5EF4-FFF2-40B4-BE49-F238E27FC236}">
                <a16:creationId xmlns:a16="http://schemas.microsoft.com/office/drawing/2014/main" id="{EE8B067D-08E1-4C9D-886D-A4538AF06384}"/>
              </a:ext>
            </a:extLst>
          </p:cNvPr>
          <p:cNvSpPr/>
          <p:nvPr/>
        </p:nvSpPr>
        <p:spPr>
          <a:xfrm>
            <a:off x="7596981" y="2566038"/>
            <a:ext cx="1673761" cy="1666863"/>
          </a:xfrm>
          <a:prstGeom prst="mathMultiply">
            <a:avLst/>
          </a:prstGeom>
          <a:solidFill>
            <a:srgbClr val="12BB9A"/>
          </a:solidFill>
          <a:ln>
            <a:solidFill>
              <a:srgbClr val="15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8C834A4-BCE0-46ED-8F0D-3D84530FF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33" t="54819" r="38167" b="35757"/>
          <a:stretch/>
        </p:blipFill>
        <p:spPr>
          <a:xfrm>
            <a:off x="1986020" y="4032166"/>
            <a:ext cx="7701282" cy="17011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EC8131-FD48-4AC6-9203-9A9BD4635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33" t="66363" r="36500" b="28741"/>
          <a:stretch/>
        </p:blipFill>
        <p:spPr>
          <a:xfrm>
            <a:off x="2504698" y="5248635"/>
            <a:ext cx="7617697" cy="11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6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PS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580879"/>
            <a:ext cx="1084850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比例融合的实验，比例递减和等比的情况不甚理想（因此前文未列举）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</a:t>
            </a:r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6AA2E8BA-42E9-4CCD-9BFB-8F90DBD6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公式解析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0BEC06C-D61F-4655-9C68-85B4DD5EC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17" t="43555" r="8333" b="16889"/>
          <a:stretch/>
        </p:blipFill>
        <p:spPr>
          <a:xfrm>
            <a:off x="1643151" y="2566038"/>
            <a:ext cx="885974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24E479-70AB-4C10-9DE4-3C69C7342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PS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937097" y="580879"/>
            <a:ext cx="103178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风格实验，发现不同风格属性对于高低频段输入能量的要求不同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</a:t>
            </a:r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2BB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6AA2E8BA-42E9-4CCD-9BFB-8F90DBD67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公式解析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97DB93D-6B3A-4672-B016-E1477D95F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50" t="50000" r="9834" b="8592"/>
          <a:stretch/>
        </p:blipFill>
        <p:spPr>
          <a:xfrm>
            <a:off x="1686560" y="2489532"/>
            <a:ext cx="8840698" cy="42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3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D05CDE38-40A4-4453-B645-7843D88B0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31045"/>
              </p:ext>
            </p:extLst>
          </p:nvPr>
        </p:nvGraphicFramePr>
        <p:xfrm>
          <a:off x="1156780" y="2007630"/>
          <a:ext cx="9595662" cy="5044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8820">
                  <a:extLst>
                    <a:ext uri="{9D8B030D-6E8A-4147-A177-3AD203B41FA5}">
                      <a16:colId xmlns:a16="http://schemas.microsoft.com/office/drawing/2014/main" val="3131706919"/>
                    </a:ext>
                  </a:extLst>
                </a:gridCol>
                <a:gridCol w="3274900">
                  <a:extLst>
                    <a:ext uri="{9D8B030D-6E8A-4147-A177-3AD203B41FA5}">
                      <a16:colId xmlns:a16="http://schemas.microsoft.com/office/drawing/2014/main" val="3440664129"/>
                    </a:ext>
                  </a:extLst>
                </a:gridCol>
                <a:gridCol w="3211942">
                  <a:extLst>
                    <a:ext uri="{9D8B030D-6E8A-4147-A177-3AD203B41FA5}">
                      <a16:colId xmlns:a16="http://schemas.microsoft.com/office/drawing/2014/main" val="1609246265"/>
                    </a:ext>
                  </a:extLst>
                </a:gridCol>
              </a:tblGrid>
              <a:tr h="1973894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957799"/>
                  </a:ext>
                </a:extLst>
              </a:tr>
              <a:tr h="324539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zh-CN" sz="18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）原图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jump</a:t>
                      </a: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风格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Gothic</a:t>
                      </a:r>
                      <a:r>
                        <a:rPr lang="zh-CN" sz="1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风格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77849"/>
                  </a:ext>
                </a:extLst>
              </a:tr>
              <a:tr h="2110865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152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187397"/>
                  </a:ext>
                </a:extLst>
              </a:tr>
              <a:tr h="635110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r>
                        <a:rPr lang="zh-CN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Golden Hou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colored</a:t>
                      </a: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风格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Mononoke</a:t>
                      </a: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风格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721292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982125A9-8E0C-457B-B621-3C2030C7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研究背景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36BA1-FD3B-44ED-934E-5A5C9801FCE7}"/>
              </a:ext>
            </a:extLst>
          </p:cNvPr>
          <p:cNvSpPr/>
          <p:nvPr/>
        </p:nvSpPr>
        <p:spPr>
          <a:xfrm>
            <a:off x="4262745" y="1068957"/>
            <a:ext cx="86251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Prisma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效果图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05B673-739D-48D2-952F-0854D84901C2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34">
            <a:extLst>
              <a:ext uri="{FF2B5EF4-FFF2-40B4-BE49-F238E27FC236}">
                <a16:creationId xmlns:a16="http://schemas.microsoft.com/office/drawing/2014/main" id="{8086560F-6143-43C8-89C0-B4FF67D65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58" y="2316028"/>
            <a:ext cx="2530116" cy="155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35">
            <a:extLst>
              <a:ext uri="{FF2B5EF4-FFF2-40B4-BE49-F238E27FC236}">
                <a16:creationId xmlns:a16="http://schemas.microsoft.com/office/drawing/2014/main" id="{F7FAD432-DC53-4A9C-B530-597C7CAD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85" y="4718092"/>
            <a:ext cx="2421189" cy="141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36">
            <a:extLst>
              <a:ext uri="{FF2B5EF4-FFF2-40B4-BE49-F238E27FC236}">
                <a16:creationId xmlns:a16="http://schemas.microsoft.com/office/drawing/2014/main" id="{D9371C32-4CE7-4771-8D38-0E657353A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162" y="4834937"/>
            <a:ext cx="2413257" cy="141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37">
            <a:extLst>
              <a:ext uri="{FF2B5EF4-FFF2-40B4-BE49-F238E27FC236}">
                <a16:creationId xmlns:a16="http://schemas.microsoft.com/office/drawing/2014/main" id="{48A28EAB-11BB-4D9A-A56D-930BB37D1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848" y="4646031"/>
            <a:ext cx="2657201" cy="15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52">
            <a:extLst>
              <a:ext uri="{FF2B5EF4-FFF2-40B4-BE49-F238E27FC236}">
                <a16:creationId xmlns:a16="http://schemas.microsoft.com/office/drawing/2014/main" id="{F30DA1AF-69E9-468D-AAB0-F447EC25E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675" y="2219194"/>
            <a:ext cx="2595224" cy="151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55">
            <a:extLst>
              <a:ext uri="{FF2B5EF4-FFF2-40B4-BE49-F238E27FC236}">
                <a16:creationId xmlns:a16="http://schemas.microsoft.com/office/drawing/2014/main" id="{1444BFD0-8C05-4A8F-9D3F-B3C8AC9DA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23" y="2307500"/>
            <a:ext cx="2530116" cy="148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5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76EDAB6-3A83-43E2-BE81-F5AE5A77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国内外研究现状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9" name="文本框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B307ACF7-7238-4C48-96F6-BA73EB272538}"/>
              </a:ext>
            </a:extLst>
          </p:cNvPr>
          <p:cNvSpPr txBox="1"/>
          <p:nvPr/>
        </p:nvSpPr>
        <p:spPr>
          <a:xfrm>
            <a:off x="7019780" y="3461833"/>
            <a:ext cx="3779592" cy="137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这是履带小车和传统小车不同的地方，也是十分容易装错的地方，装错就会原地打转。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36BA1-FD3B-44ED-934E-5A5C9801FCE7}"/>
              </a:ext>
            </a:extLst>
          </p:cNvPr>
          <p:cNvSpPr/>
          <p:nvPr/>
        </p:nvSpPr>
        <p:spPr>
          <a:xfrm>
            <a:off x="1117600" y="1830982"/>
            <a:ext cx="103178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90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年代，学者进行图像的风格迁移研究，主要研究笔触画法和纹理风格迁移</a:t>
            </a:r>
            <a:endParaRPr lang="zh-CN" altLang="en-US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59FD66-2975-401A-BB88-871115FD4D73}"/>
              </a:ext>
            </a:extLst>
          </p:cNvPr>
          <p:cNvSpPr/>
          <p:nvPr/>
        </p:nvSpPr>
        <p:spPr>
          <a:xfrm>
            <a:off x="1186726" y="3285087"/>
            <a:ext cx="103178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随着硬件处理速度的增长，卷积神经网络和深度学习成为了主流迁移方法，如有名的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app——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Prisma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就是采用这种方法进行风格迁移的。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频域特征迁移是另外的主流迁移方式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B4C9C7-CBAE-4744-B643-8A02C3DA9AC1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84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76EDAB6-3A83-43E2-BE81-F5AE5A77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国内外研究现状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9" name="文本框 8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B307ACF7-7238-4C48-96F6-BA73EB272538}"/>
              </a:ext>
            </a:extLst>
          </p:cNvPr>
          <p:cNvSpPr txBox="1"/>
          <p:nvPr/>
        </p:nvSpPr>
        <p:spPr>
          <a:xfrm>
            <a:off x="7019780" y="3461833"/>
            <a:ext cx="3779592" cy="137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这是履带小车和传统小车不同的地方，也是十分容易装错的地方，装错就会原地打转。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36BA1-FD3B-44ED-934E-5A5C9801FCE7}"/>
              </a:ext>
            </a:extLst>
          </p:cNvPr>
          <p:cNvSpPr/>
          <p:nvPr/>
        </p:nvSpPr>
        <p:spPr>
          <a:xfrm>
            <a:off x="1117600" y="1830982"/>
            <a:ext cx="103178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90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年代，学者进行图像的风格迁移研究，主要研究笔触画法和纹理风格迁移</a:t>
            </a:r>
            <a:endParaRPr lang="zh-CN" altLang="en-US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59FD66-2975-401A-BB88-871115FD4D73}"/>
              </a:ext>
            </a:extLst>
          </p:cNvPr>
          <p:cNvSpPr/>
          <p:nvPr/>
        </p:nvSpPr>
        <p:spPr>
          <a:xfrm>
            <a:off x="1186726" y="3285087"/>
            <a:ext cx="1031780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随着硬件处理速度的增长，卷积神经网络和深度学习成为了主流迁移方法，如有名的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app——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Prisma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就是采用这种方法进行风格迁移的。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3600" b="1" dirty="0">
                <a:solidFill>
                  <a:srgbClr val="ED49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频域特征迁移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是另外的主流迁移方式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B4C9C7-CBAE-4744-B643-8A02C3DA9AC1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43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21B4383-524C-46F6-A2D0-E8C638A64607}"/>
              </a:ext>
            </a:extLst>
          </p:cNvPr>
          <p:cNvSpPr/>
          <p:nvPr/>
        </p:nvSpPr>
        <p:spPr bwMode="auto">
          <a:xfrm>
            <a:off x="0" y="0"/>
            <a:ext cx="12192000" cy="6826250"/>
          </a:xfrm>
          <a:prstGeom prst="rect">
            <a:avLst/>
          </a:prstGeom>
          <a:solidFill>
            <a:srgbClr val="152E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F96846-6CBD-4AAD-BF64-6E967BB0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B191A"/>
              </a:clrFrom>
              <a:clrTo>
                <a:srgbClr val="7B191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750" l="10000" r="97292">
                        <a14:foregroundMark x1="81979" y1="48750" x2="81979" y2="48750"/>
                        <a14:foregroundMark x1="82552" y1="34333" x2="82552" y2="37333"/>
                        <a14:foregroundMark x1="97292" y1="28583" x2="97292" y2="28583"/>
                        <a14:foregroundMark x1="81875" y1="97750" x2="81875" y2="97750"/>
                        <a14:backgroundMark x1="45052" y1="15000" x2="45052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346"/>
            <a:ext cx="12192000" cy="6858000"/>
          </a:xfrm>
          <a:prstGeom prst="rect">
            <a:avLst/>
          </a:prstGeom>
          <a:noFill/>
        </p:spPr>
      </p:pic>
      <p:sp>
        <p:nvSpPr>
          <p:cNvPr id="13" name="矩形 1">
            <a:extLst>
              <a:ext uri="{FF2B5EF4-FFF2-40B4-BE49-F238E27FC236}">
                <a16:creationId xmlns:a16="http://schemas.microsoft.com/office/drawing/2014/main" id="{B39DECD5-DA10-4E25-8629-A22ADD622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553"/>
            <a:ext cx="12192000" cy="7051943"/>
          </a:xfrm>
          <a:prstGeom prst="rect">
            <a:avLst/>
          </a:prstGeom>
          <a:solidFill>
            <a:srgbClr val="152E33">
              <a:alpha val="71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565084-54F0-47F6-9AFD-288AF02FA1E4}"/>
              </a:ext>
            </a:extLst>
          </p:cNvPr>
          <p:cNvSpPr/>
          <p:nvPr/>
        </p:nvSpPr>
        <p:spPr>
          <a:xfrm>
            <a:off x="3787402" y="2315192"/>
            <a:ext cx="8502169" cy="2820198"/>
          </a:xfrm>
          <a:prstGeom prst="rect">
            <a:avLst/>
          </a:prstGeom>
          <a:solidFill>
            <a:srgbClr val="12BB9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0F738C-F3AF-42D1-8E04-DA8261D209FE}"/>
              </a:ext>
            </a:extLst>
          </p:cNvPr>
          <p:cNvSpPr/>
          <p:nvPr/>
        </p:nvSpPr>
        <p:spPr>
          <a:xfrm>
            <a:off x="4094480" y="2631440"/>
            <a:ext cx="809752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EA7960-785E-46D0-8504-A8B9EB68350F}"/>
              </a:ext>
            </a:extLst>
          </p:cNvPr>
          <p:cNvSpPr/>
          <p:nvPr/>
        </p:nvSpPr>
        <p:spPr>
          <a:xfrm>
            <a:off x="0" y="2319360"/>
            <a:ext cx="1871542" cy="2820197"/>
          </a:xfrm>
          <a:prstGeom prst="rect">
            <a:avLst/>
          </a:prstGeom>
          <a:solidFill>
            <a:srgbClr val="12BB9A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68512CD5-D5A4-4F25-87CF-DBC42E67C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92" y="2907179"/>
            <a:ext cx="1173296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88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研究内容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7A7228-18B0-4A0B-8CE9-CA8FFEEC681B}"/>
              </a:ext>
            </a:extLst>
          </p:cNvPr>
          <p:cNvSpPr txBox="1"/>
          <p:nvPr/>
        </p:nvSpPr>
        <p:spPr>
          <a:xfrm>
            <a:off x="1818289" y="2764220"/>
            <a:ext cx="26801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13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BF3B94-E8C8-49A6-8929-182D5D5FC23B}"/>
              </a:ext>
            </a:extLst>
          </p:cNvPr>
          <p:cNvSpPr/>
          <p:nvPr/>
        </p:nvSpPr>
        <p:spPr>
          <a:xfrm>
            <a:off x="0" y="2631440"/>
            <a:ext cx="1676400" cy="224536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01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F9EB952-12DB-421A-ABAB-22DC55BA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4"/>
            <a:ext cx="1313668" cy="15500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5C9BF-9D2F-4D6E-8F98-5D5A836A6FF8}"/>
              </a:ext>
            </a:extLst>
          </p:cNvPr>
          <p:cNvSpPr/>
          <p:nvPr/>
        </p:nvSpPr>
        <p:spPr>
          <a:xfrm>
            <a:off x="0" y="480300"/>
            <a:ext cx="1117600" cy="992900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400" b="1" kern="2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6">
            <a:extLst>
              <a:ext uri="{FF2B5EF4-FFF2-40B4-BE49-F238E27FC236}">
                <a16:creationId xmlns:a16="http://schemas.microsoft.com/office/drawing/2014/main" id="{7F658046-182C-4B51-A06A-6B2FC73E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960" y="684362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5143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5143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kern="2200" dirty="0">
                <a:solidFill>
                  <a:srgbClr val="152E3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研究内容</a:t>
            </a:r>
          </a:p>
        </p:txBody>
      </p:sp>
      <p:sp>
        <p:nvSpPr>
          <p:cNvPr id="8" name="文本框 7" descr="e7d195523061f1c0d318120d6aeaf1b6ccceb6ba3da59c0775C5DE19DDDEBC09ED96DBD9900D9848D623ECAD1D4904B78047D0015C22C8BE97228BE8B5BFF08FE7A3AE04126DA07312A96C0F69F9BAB7002160E556FB8050B6B0CEA014610BCECF9F367F15CB9D950936CDE4380A25E9696BA2099BB4B03A99915B16D6F18264F3D0955B6700EBE0">
            <a:extLst>
              <a:ext uri="{FF2B5EF4-FFF2-40B4-BE49-F238E27FC236}">
                <a16:creationId xmlns:a16="http://schemas.microsoft.com/office/drawing/2014/main" id="{D434F70E-B21C-4F8D-8D1B-D0E36423C301}"/>
              </a:ext>
            </a:extLst>
          </p:cNvPr>
          <p:cNvSpPr txBox="1"/>
          <p:nvPr/>
        </p:nvSpPr>
        <p:spPr>
          <a:xfrm>
            <a:off x="7088081" y="2566038"/>
            <a:ext cx="388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底盘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85456-1643-40A2-A95B-52E9A66AE4E1}"/>
              </a:ext>
            </a:extLst>
          </p:cNvPr>
          <p:cNvSpPr/>
          <p:nvPr/>
        </p:nvSpPr>
        <p:spPr>
          <a:xfrm>
            <a:off x="6707091" y="2738923"/>
            <a:ext cx="164387" cy="1666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609D1C-846D-414A-BA73-99E9F4AB797F}"/>
              </a:ext>
            </a:extLst>
          </p:cNvPr>
          <p:cNvSpPr/>
          <p:nvPr/>
        </p:nvSpPr>
        <p:spPr>
          <a:xfrm>
            <a:off x="11074400" y="5632717"/>
            <a:ext cx="1117600" cy="9929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F36BA1-FD3B-44ED-934E-5A5C9801FCE7}"/>
              </a:ext>
            </a:extLst>
          </p:cNvPr>
          <p:cNvSpPr/>
          <p:nvPr/>
        </p:nvSpPr>
        <p:spPr>
          <a:xfrm>
            <a:off x="1117600" y="1830982"/>
            <a:ext cx="10317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低通滤波器：巴特沃斯滤波 </a:t>
            </a:r>
            <a:r>
              <a:rPr lang="zh-CN" altLang="en-US" sz="2800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高斯滤波 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理想低通滤波</a:t>
            </a:r>
            <a:endParaRPr lang="zh-CN" altLang="en-US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59FD66-2975-401A-BB88-871115FD4D73}"/>
              </a:ext>
            </a:extLst>
          </p:cNvPr>
          <p:cNvSpPr/>
          <p:nvPr/>
        </p:nvSpPr>
        <p:spPr>
          <a:xfrm>
            <a:off x="1117599" y="2711984"/>
            <a:ext cx="10317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彩色空间模型：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RGB YUV HIS </a:t>
            </a:r>
            <a:r>
              <a:rPr lang="en-US" altLang="zh-CN" sz="2800" dirty="0" err="1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YCbCr</a:t>
            </a:r>
            <a:r>
              <a:rPr lang="en-US" altLang="zh-CN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CF56D0-A805-4D8C-9DBC-F92801A2A234}"/>
              </a:ext>
            </a:extLst>
          </p:cNvPr>
          <p:cNvSpPr/>
          <p:nvPr/>
        </p:nvSpPr>
        <p:spPr>
          <a:xfrm>
            <a:off x="1117598" y="3447947"/>
            <a:ext cx="1031780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迁移算法复现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：李海洋提出的多频增益分析的风格迁移法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i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改进迁移增益算法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：分子平方算法 分母数乘算法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i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提出融合比例概念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提出增益比例算法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800" b="1" i="1" dirty="0">
                <a:solidFill>
                  <a:srgbClr val="12BB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提出风格类型迁移算法</a:t>
            </a:r>
            <a:r>
              <a:rPr lang="zh-CN" altLang="en-US" sz="2800" dirty="0">
                <a:solidFill>
                  <a:srgbClr val="152E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：油画算法，铅笔画算法，抽象画算法</a:t>
            </a:r>
            <a:endParaRPr lang="en-US" altLang="zh-CN" sz="2800" dirty="0">
              <a:solidFill>
                <a:srgbClr val="152E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AAB8C-FA15-4B92-8345-AC1251600388}"/>
              </a:ext>
            </a:extLst>
          </p:cNvPr>
          <p:cNvSpPr/>
          <p:nvPr/>
        </p:nvSpPr>
        <p:spPr>
          <a:xfrm>
            <a:off x="1468000" y="1243964"/>
            <a:ext cx="9034899" cy="204063"/>
          </a:xfrm>
          <a:prstGeom prst="rect">
            <a:avLst/>
          </a:prstGeom>
          <a:solidFill>
            <a:srgbClr val="12B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4400" b="1" kern="2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890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1554</Words>
  <Application>Microsoft Office PowerPoint</Application>
  <PresentationFormat>宽屏</PresentationFormat>
  <Paragraphs>393</Paragraphs>
  <Slides>47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等线</vt:lpstr>
      <vt:lpstr>等线 Light</vt:lpstr>
      <vt:lpstr>方正仿宋_GBK</vt:lpstr>
      <vt:lpstr>宋体</vt:lpstr>
      <vt:lpstr>微软雅黑</vt:lpstr>
      <vt:lpstr>微软雅黑 Light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致远 鲁</dc:creator>
  <cp:lastModifiedBy>致远 鲁</cp:lastModifiedBy>
  <cp:revision>83</cp:revision>
  <dcterms:created xsi:type="dcterms:W3CDTF">2020-04-25T02:00:46Z</dcterms:created>
  <dcterms:modified xsi:type="dcterms:W3CDTF">2020-04-29T08:28:04Z</dcterms:modified>
</cp:coreProperties>
</file>